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89" r:id="rId3"/>
    <p:sldId id="297" r:id="rId4"/>
    <p:sldId id="351" r:id="rId5"/>
    <p:sldId id="271" r:id="rId6"/>
    <p:sldId id="354" r:id="rId7"/>
    <p:sldId id="353" r:id="rId8"/>
    <p:sldId id="259" r:id="rId9"/>
    <p:sldId id="260" r:id="rId10"/>
    <p:sldId id="280" r:id="rId11"/>
    <p:sldId id="325" r:id="rId12"/>
    <p:sldId id="344" r:id="rId13"/>
    <p:sldId id="347" r:id="rId14"/>
    <p:sldId id="264" r:id="rId15"/>
    <p:sldId id="361" r:id="rId16"/>
    <p:sldId id="362" r:id="rId17"/>
    <p:sldId id="314" r:id="rId18"/>
    <p:sldId id="360" r:id="rId19"/>
    <p:sldId id="274" r:id="rId20"/>
    <p:sldId id="275" r:id="rId21"/>
    <p:sldId id="276" r:id="rId22"/>
    <p:sldId id="278" r:id="rId23"/>
    <p:sldId id="279" r:id="rId24"/>
    <p:sldId id="350" r:id="rId25"/>
    <p:sldId id="284" r:id="rId26"/>
    <p:sldId id="329" r:id="rId27"/>
    <p:sldId id="356" r:id="rId28"/>
    <p:sldId id="326" r:id="rId29"/>
    <p:sldId id="287" r:id="rId30"/>
    <p:sldId id="288" r:id="rId31"/>
    <p:sldId id="286" r:id="rId32"/>
    <p:sldId id="333" r:id="rId33"/>
    <p:sldId id="357" r:id="rId34"/>
    <p:sldId id="31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0280"/>
    <a:srgbClr val="F6A7C9"/>
    <a:srgbClr val="D499F9"/>
    <a:srgbClr val="FFAF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20" autoAdjust="0"/>
    <p:restoredTop sz="85238" autoAdjust="0"/>
  </p:normalViewPr>
  <p:slideViewPr>
    <p:cSldViewPr snapToGrid="0">
      <p:cViewPr varScale="1">
        <p:scale>
          <a:sx n="108" d="100"/>
          <a:sy n="108" d="100"/>
        </p:scale>
        <p:origin x="148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7/7/20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ONhwdfhyu0&amp;feature=youtu.be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611565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3438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85713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89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690541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워드 화일로 날씨 그림을 넣어 놓았습니다</a:t>
            </a:r>
            <a:r>
              <a:rPr lang="en-US" altLang="ko-KR" dirty="0"/>
              <a:t>.</a:t>
            </a:r>
            <a:r>
              <a:rPr lang="ko-KR" altLang="en-US" dirty="0"/>
              <a:t> 필요에 맞게 활용해 주세요</a:t>
            </a:r>
            <a:r>
              <a:rPr lang="en-US" altLang="ko-KR"/>
              <a:t>.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191753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 </a:t>
            </a:r>
            <a:r>
              <a:rPr lang="en-US" altLang="ko-KR" dirty="0"/>
              <a:t>hyperlink</a:t>
            </a:r>
            <a:r>
              <a:rPr lang="ko-KR" altLang="en-US" dirty="0"/>
              <a:t>로 </a:t>
            </a:r>
            <a:r>
              <a:rPr lang="en-US" altLang="ko-KR" dirty="0" err="1"/>
              <a:t>lingt</a:t>
            </a:r>
            <a:r>
              <a:rPr lang="ko-KR" altLang="en-US" dirty="0"/>
              <a:t>사이트를 걸어 선생님의  </a:t>
            </a:r>
            <a:r>
              <a:rPr lang="en-US" altLang="ko-KR" dirty="0" err="1"/>
              <a:t>lingt</a:t>
            </a:r>
            <a:r>
              <a:rPr lang="ko-KR" altLang="en-US" dirty="0"/>
              <a:t> 페이지로 가게 해 주세요</a:t>
            </a:r>
            <a:r>
              <a:rPr lang="en-US" altLang="ko-KR" dirty="0"/>
              <a:t>.</a:t>
            </a:r>
            <a:r>
              <a:rPr lang="ko-KR" altLang="en-US" dirty="0"/>
              <a:t> </a:t>
            </a:r>
            <a:r>
              <a:rPr lang="en-US" altLang="ko-KR" dirty="0"/>
              <a:t>(</a:t>
            </a:r>
            <a:r>
              <a:rPr lang="ko-KR" altLang="en-US" dirty="0"/>
              <a:t>저의 링그트 페이지로 가는 것은 삭제하였습니다</a:t>
            </a:r>
            <a:r>
              <a:rPr lang="en-US" altLang="ko-KR" dirty="0"/>
              <a:t>)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Lingt.com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 들어가 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up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 하시고 교사의 방을 만들어 교과서의 읽기 부분을 교사가 읽어 녹음해 놓고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학생들도 따라 읽어 녹음하게 할 수 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질문을 만들어 듣기와 말하기를 연습하게 할 수도 있고</a:t>
            </a:r>
            <a:endParaRPr lang="en-US" altLang="ko-KR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학생들이 녹음해 놓은 것을 듣고 평가를 바로 해서 학생들에게 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feedback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바로 줄 수 있습니다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/>
              <a:t>** </a:t>
            </a:r>
            <a:r>
              <a:rPr lang="ko-KR" altLang="en-US" dirty="0"/>
              <a:t>제  원본에는 </a:t>
            </a:r>
            <a:r>
              <a:rPr lang="en-US" altLang="ko-KR" dirty="0"/>
              <a:t>‘</a:t>
            </a:r>
            <a:r>
              <a:rPr lang="ko-KR" altLang="en-US" dirty="0"/>
              <a:t>이곳</a:t>
            </a:r>
            <a:r>
              <a:rPr lang="en-US" altLang="ko-KR" dirty="0"/>
              <a:t>’</a:t>
            </a:r>
            <a:r>
              <a:rPr lang="ko-KR" altLang="en-US" dirty="0"/>
              <a:t>에 </a:t>
            </a:r>
            <a:r>
              <a:rPr lang="en-US" altLang="ko-KR" dirty="0"/>
              <a:t>hyperlink</a:t>
            </a:r>
            <a:r>
              <a:rPr lang="ko-KR" altLang="en-US" dirty="0"/>
              <a:t>를 걸어 </a:t>
            </a:r>
            <a:r>
              <a:rPr lang="en-US" altLang="ko-KR" dirty="0"/>
              <a:t>google form</a:t>
            </a:r>
            <a:r>
              <a:rPr lang="ko-KR" altLang="en-US" dirty="0"/>
              <a:t> 을 연결해 놓았습니다</a:t>
            </a:r>
            <a:r>
              <a:rPr lang="en-US" altLang="ko-KR" dirty="0"/>
              <a:t>. (</a:t>
            </a:r>
            <a:r>
              <a:rPr lang="ko-KR" altLang="en-US" dirty="0"/>
              <a:t>지금은 </a:t>
            </a:r>
            <a:r>
              <a:rPr lang="en-US" altLang="ko-KR" dirty="0"/>
              <a:t>remove</a:t>
            </a:r>
            <a:r>
              <a:rPr lang="ko-KR" altLang="en-US" dirty="0"/>
              <a:t>한 상태입니다</a:t>
            </a:r>
            <a:r>
              <a:rPr lang="en-US" altLang="ko-KR" dirty="0"/>
              <a:t>.)</a:t>
            </a:r>
            <a:r>
              <a:rPr lang="ko-KR" altLang="en-US" dirty="0"/>
              <a:t>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 제 구글 어카운트를 쉐어하면 선생님들이 확인이 가능치 않으므로 옆에 워드 파일을 </a:t>
            </a:r>
            <a:r>
              <a:rPr lang="en-US" altLang="ko-KR" dirty="0"/>
              <a:t>attach </a:t>
            </a:r>
            <a:r>
              <a:rPr lang="ko-KR" altLang="en-US" dirty="0"/>
              <a:t>해 놓았습니다</a:t>
            </a:r>
            <a:r>
              <a:rPr lang="en-US" altLang="ko-KR" dirty="0"/>
              <a:t>.</a:t>
            </a:r>
            <a:r>
              <a:rPr lang="ko-KR" altLang="en-US" dirty="0"/>
              <a:t> 이 워드 파일을 쓰셔도 되고 </a:t>
            </a:r>
            <a:r>
              <a:rPr lang="en-US" altLang="ko-KR" dirty="0"/>
              <a:t>google form</a:t>
            </a:r>
            <a:r>
              <a:rPr lang="ko-KR" altLang="en-US" dirty="0"/>
              <a:t>으로 만드시면 온라인 수업 시 학생들의 결과를 바로 확인할 수 있게 됩니다</a:t>
            </a:r>
            <a:r>
              <a:rPr lang="en-US" altLang="ko-KR" dirty="0"/>
              <a:t>.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>
                <a:hlinkClick r:id="rId3"/>
              </a:rPr>
              <a:t>https://www.youtube.com/watch?v=FONhwdfhyu0&amp;feature=youtu.be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0261407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2504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2172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20558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888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9003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6C95A-9A0C-0C4A-855C-3BC28C989E2D}" type="datetimeFigureOut">
              <a:rPr lang="en-US" smtClean="0"/>
              <a:t>7/7/20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61777-FA8B-3442-A10D-0C5FECFCEC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812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66" r:id="rId5"/>
    <p:sldLayoutId id="2147483668" r:id="rId6"/>
    <p:sldLayoutId id="2147483669" r:id="rId7"/>
    <p:sldLayoutId id="2147483670" r:id="rId8"/>
    <p:sldLayoutId id="2147483671" r:id="rId9"/>
    <p:sldLayoutId id="214748367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nxpb?x=1jqt&amp;i=2tig8t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5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iff"/><Relationship Id="rId7" Type="http://schemas.openxmlformats.org/officeDocument/2006/relationships/image" Target="../media/image37.tif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tiff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Word_Document.docx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CY2VXqEpXzQ" TargetMode="Externa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5.wmf"/><Relationship Id="rId4" Type="http://schemas.openxmlformats.org/officeDocument/2006/relationships/package" Target="../embeddings/Microsoft_Word_Document1.docx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FONhwdfhyu0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iae.co.kr/article/2020032012034268193" TargetMode="External"/><Relationship Id="rId2" Type="http://schemas.openxmlformats.org/officeDocument/2006/relationships/hyperlink" Target="https://youtu.be/CY2VXqEpXz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log.daum.net/sunny38/11775745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tiff"/><Relationship Id="rId13" Type="http://schemas.openxmlformats.org/officeDocument/2006/relationships/image" Target="../media/image14.tiff"/><Relationship Id="rId3" Type="http://schemas.openxmlformats.org/officeDocument/2006/relationships/image" Target="../media/image4.jpeg"/><Relationship Id="rId7" Type="http://schemas.openxmlformats.org/officeDocument/2006/relationships/image" Target="../media/image8.tiff"/><Relationship Id="rId12" Type="http://schemas.openxmlformats.org/officeDocument/2006/relationships/image" Target="../media/image13.tif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tiff"/><Relationship Id="rId11" Type="http://schemas.openxmlformats.org/officeDocument/2006/relationships/image" Target="../media/image12.tiff"/><Relationship Id="rId5" Type="http://schemas.openxmlformats.org/officeDocument/2006/relationships/image" Target="../media/image6.jpeg"/><Relationship Id="rId10" Type="http://schemas.openxmlformats.org/officeDocument/2006/relationships/image" Target="../media/image11.tiff"/><Relationship Id="rId4" Type="http://schemas.openxmlformats.org/officeDocument/2006/relationships/image" Target="../media/image5.jpeg"/><Relationship Id="rId9" Type="http://schemas.openxmlformats.org/officeDocument/2006/relationships/image" Target="../media/image10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7" Type="http://schemas.openxmlformats.org/officeDocument/2006/relationships/image" Target="../media/image20.tiff"/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tiff"/><Relationship Id="rId5" Type="http://schemas.openxmlformats.org/officeDocument/2006/relationships/image" Target="../media/image18.tiff"/><Relationship Id="rId4" Type="http://schemas.openxmlformats.org/officeDocument/2006/relationships/image" Target="../media/image17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 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1-2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329" y="439145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2625" y="1562100"/>
            <a:ext cx="10668000" cy="52322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sz="2800" dirty="0"/>
              <a:t>5</a:t>
            </a:r>
            <a:r>
              <a:rPr lang="ko-KR" altLang="en-US" sz="2800" dirty="0"/>
              <a:t>과</a:t>
            </a:r>
            <a:r>
              <a:rPr lang="en-US" altLang="ko-KR" sz="2800" dirty="0"/>
              <a:t> </a:t>
            </a:r>
            <a:r>
              <a:rPr lang="ko-KR" altLang="en-US" sz="2800" dirty="0"/>
              <a:t>단어</a:t>
            </a:r>
            <a:r>
              <a:rPr lang="en-US" altLang="ko-KR" sz="2800" dirty="0"/>
              <a:t> </a:t>
            </a:r>
            <a:r>
              <a:rPr lang="ko-KR" altLang="en-US" sz="2800" dirty="0"/>
              <a:t>공부를</a:t>
            </a:r>
            <a:r>
              <a:rPr lang="en-US" altLang="ko-KR" sz="2800" dirty="0"/>
              <a:t> </a:t>
            </a:r>
            <a:r>
              <a:rPr lang="en-US" altLang="ko-KR" sz="2800" dirty="0" err="1">
                <a:hlinkClick r:id="rId3"/>
              </a:rPr>
              <a:t>quizlet</a:t>
            </a:r>
            <a:r>
              <a:rPr lang="ko-KR" altLang="en-US" sz="2800" dirty="0"/>
              <a:t>을</a:t>
            </a:r>
            <a:r>
              <a:rPr lang="en-US" altLang="ko-KR" sz="2800" dirty="0"/>
              <a:t> </a:t>
            </a:r>
            <a:r>
              <a:rPr lang="ko-KR" altLang="en-US" sz="2800" dirty="0"/>
              <a:t>이용해</a:t>
            </a:r>
            <a:r>
              <a:rPr lang="en-US" altLang="ko-KR" sz="2800" dirty="0"/>
              <a:t> </a:t>
            </a:r>
            <a:r>
              <a:rPr lang="ko-KR" altLang="en-US" sz="2800" dirty="0"/>
              <a:t>여러</a:t>
            </a:r>
            <a:r>
              <a:rPr lang="en-US" altLang="ko-KR" sz="2800" dirty="0"/>
              <a:t> </a:t>
            </a:r>
            <a:r>
              <a:rPr lang="ko-KR" altLang="en-US" sz="2800" dirty="0"/>
              <a:t>방법으로</a:t>
            </a:r>
            <a:r>
              <a:rPr lang="en-US" altLang="ko-KR" sz="2800" dirty="0"/>
              <a:t> </a:t>
            </a:r>
            <a:r>
              <a:rPr lang="ko-KR" altLang="en-US" sz="2800" dirty="0"/>
              <a:t>공부해</a:t>
            </a:r>
            <a:r>
              <a:rPr lang="en-US" altLang="ko-KR" sz="2800" dirty="0"/>
              <a:t> </a:t>
            </a:r>
            <a:r>
              <a:rPr lang="ko-KR" altLang="en-US" sz="2800" dirty="0"/>
              <a:t>보세요</a:t>
            </a:r>
            <a:r>
              <a:rPr lang="en-US" altLang="ko-KR" sz="2800" dirty="0"/>
              <a:t>!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3355975" y="2505075"/>
            <a:ext cx="5391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u="sng" dirty="0"/>
              <a:t>위의 </a:t>
            </a:r>
            <a:r>
              <a:rPr lang="en-US" altLang="ko-KR" u="sng" dirty="0" err="1"/>
              <a:t>quizlet</a:t>
            </a:r>
            <a:r>
              <a:rPr lang="ko-KR" altLang="en-US" u="sng" dirty="0"/>
              <a:t>을 누르면 </a:t>
            </a:r>
            <a:r>
              <a:rPr lang="en-US" altLang="ko-KR" u="sng" dirty="0" err="1"/>
              <a:t>quizlet</a:t>
            </a:r>
            <a:r>
              <a:rPr lang="en-US" altLang="ko-KR" u="sng" dirty="0"/>
              <a:t> site</a:t>
            </a:r>
            <a:r>
              <a:rPr lang="ko-KR" altLang="en-US" u="sng" dirty="0"/>
              <a:t>로 갈 수 있습니다</a:t>
            </a:r>
            <a:r>
              <a:rPr lang="en-US" altLang="ko-KR" u="sng" dirty="0"/>
              <a:t>.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2711039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053779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</a:t>
                      </a: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800" dirty="0">
                          <a:solidFill>
                            <a:srgbClr val="FC0280"/>
                          </a:solidFill>
                        </a:rPr>
                        <a:t>‘</a:t>
                      </a:r>
                      <a:r>
                        <a:rPr lang="ko-KR" altLang="en-US" sz="2800" dirty="0" err="1">
                          <a:solidFill>
                            <a:srgbClr val="FC0280"/>
                          </a:solidFill>
                        </a:rPr>
                        <a:t>ㅂ</a:t>
                      </a:r>
                      <a:r>
                        <a:rPr lang="en-US" altLang="ko-KR" sz="2800" dirty="0">
                          <a:solidFill>
                            <a:srgbClr val="FC0280"/>
                          </a:solidFill>
                        </a:rPr>
                        <a:t>’</a:t>
                      </a: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불규칙</a:t>
                      </a:r>
                      <a:endParaRPr lang="en-US" sz="2600" b="1" dirty="0">
                        <a:solidFill>
                          <a:srgbClr val="FC0280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B38A77E-551B-8146-B159-B8660250A631}"/>
              </a:ext>
            </a:extLst>
          </p:cNvPr>
          <p:cNvSpPr/>
          <p:nvPr/>
        </p:nvSpPr>
        <p:spPr>
          <a:xfrm>
            <a:off x="1824384" y="1135343"/>
            <a:ext cx="8273528" cy="844979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445FED-4588-E84F-9AD4-914BCF027D17}"/>
              </a:ext>
            </a:extLst>
          </p:cNvPr>
          <p:cNvSpPr txBox="1"/>
          <p:nvPr/>
        </p:nvSpPr>
        <p:spPr>
          <a:xfrm>
            <a:off x="1918832" y="1172334"/>
            <a:ext cx="80857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ea typeface="나눔고딕"/>
                <a:cs typeface="나눔고딕"/>
              </a:rPr>
              <a:t>When the following suffix begins with a vowel, some predicates whose stem ends in /</a:t>
            </a:r>
            <a:r>
              <a:rPr lang="ko-KR" altLang="en-US" sz="2200" dirty="0">
                <a:ea typeface="나눔고딕"/>
                <a:cs typeface="나눔고딕"/>
              </a:rPr>
              <a:t>ㅂ</a:t>
            </a:r>
            <a:r>
              <a:rPr lang="en-US" altLang="ko-KR" sz="2200" dirty="0">
                <a:ea typeface="나눔고딕"/>
                <a:cs typeface="나눔고딕"/>
              </a:rPr>
              <a:t>/ becomes </a:t>
            </a:r>
            <a:r>
              <a:rPr lang="ko-KR" altLang="en-US" sz="2200" dirty="0">
                <a:ea typeface="나눔고딕"/>
                <a:cs typeface="나눔고딕"/>
              </a:rPr>
              <a:t>우</a:t>
            </a:r>
            <a:r>
              <a:rPr lang="en-US" altLang="ko-KR" sz="2200" dirty="0">
                <a:ea typeface="나눔고딕"/>
                <a:cs typeface="나눔고딕"/>
              </a:rPr>
              <a:t>.</a:t>
            </a:r>
            <a:endParaRPr lang="en-US" sz="2200" dirty="0">
              <a:ea typeface="나눔고딕"/>
              <a:cs typeface="나눔고딕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5DD069C-7E3A-2548-A7BA-9A194A5CBA7E}"/>
              </a:ext>
            </a:extLst>
          </p:cNvPr>
          <p:cNvSpPr/>
          <p:nvPr/>
        </p:nvSpPr>
        <p:spPr>
          <a:xfrm>
            <a:off x="2055860" y="3297238"/>
            <a:ext cx="1267761" cy="5413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 cmpd="sng">
            <a:solidFill>
              <a:schemeClr val="accent5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E6E673-DF86-5B46-86B1-B8F01276D06A}"/>
              </a:ext>
            </a:extLst>
          </p:cNvPr>
          <p:cNvSpPr txBox="1"/>
          <p:nvPr/>
        </p:nvSpPr>
        <p:spPr>
          <a:xfrm>
            <a:off x="2117812" y="3292004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가깝다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BB978C-EABB-5A4D-9803-432F545243C3}"/>
              </a:ext>
            </a:extLst>
          </p:cNvPr>
          <p:cNvSpPr txBox="1"/>
          <p:nvPr/>
        </p:nvSpPr>
        <p:spPr>
          <a:xfrm>
            <a:off x="4350109" y="3292004"/>
            <a:ext cx="2108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가까우</a:t>
            </a:r>
            <a:r>
              <a:rPr lang="en-US" altLang="ko-KR" sz="28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어요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36D4E87-9414-4246-99D3-DF059D412B01}"/>
              </a:ext>
            </a:extLst>
          </p:cNvPr>
          <p:cNvSpPr/>
          <p:nvPr/>
        </p:nvSpPr>
        <p:spPr>
          <a:xfrm>
            <a:off x="3839909" y="2381721"/>
            <a:ext cx="1579823" cy="541308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3A80B3-EA6F-3242-8F92-7E465C976F57}"/>
              </a:ext>
            </a:extLst>
          </p:cNvPr>
          <p:cNvSpPr txBox="1"/>
          <p:nvPr/>
        </p:nvSpPr>
        <p:spPr>
          <a:xfrm>
            <a:off x="3988722" y="2421542"/>
            <a:ext cx="1295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아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/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어요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14CBDF-8B51-AD46-83D4-375DCC28B8D9}"/>
              </a:ext>
            </a:extLst>
          </p:cNvPr>
          <p:cNvSpPr txBox="1"/>
          <p:nvPr/>
        </p:nvSpPr>
        <p:spPr>
          <a:xfrm>
            <a:off x="8111321" y="3292004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가까워요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9DD09D3-C791-9544-810F-6BADEE1AD09E}"/>
              </a:ext>
            </a:extLst>
          </p:cNvPr>
          <p:cNvCxnSpPr/>
          <p:nvPr/>
        </p:nvCxnSpPr>
        <p:spPr>
          <a:xfrm flipV="1">
            <a:off x="3507868" y="3553614"/>
            <a:ext cx="780289" cy="10138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3770B52-033E-B041-848C-86E23FCD263E}"/>
              </a:ext>
            </a:extLst>
          </p:cNvPr>
          <p:cNvCxnSpPr/>
          <p:nvPr/>
        </p:nvCxnSpPr>
        <p:spPr>
          <a:xfrm flipV="1">
            <a:off x="6458378" y="3550589"/>
            <a:ext cx="1652943" cy="2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664D9E2C-2AF1-614F-86F4-F31955313853}"/>
              </a:ext>
            </a:extLst>
          </p:cNvPr>
          <p:cNvSpPr txBox="1"/>
          <p:nvPr/>
        </p:nvSpPr>
        <p:spPr>
          <a:xfrm>
            <a:off x="6627832" y="3170869"/>
            <a:ext cx="1205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ea typeface="나눔고딕"/>
                <a:cs typeface="나눔고딕"/>
              </a:rPr>
              <a:t>(</a:t>
            </a:r>
            <a:r>
              <a:rPr lang="ko-KR" altLang="en-US" dirty="0">
                <a:ea typeface="나눔고딕"/>
                <a:cs typeface="나눔고딕"/>
              </a:rPr>
              <a:t>우</a:t>
            </a:r>
            <a:r>
              <a:rPr lang="en-US" altLang="ko-KR" dirty="0">
                <a:ea typeface="나눔고딕"/>
                <a:cs typeface="나눔고딕"/>
              </a:rPr>
              <a:t>+</a:t>
            </a:r>
            <a:r>
              <a:rPr lang="ko-KR" altLang="en-US" dirty="0">
                <a:ea typeface="나눔고딕"/>
                <a:cs typeface="나눔고딕"/>
              </a:rPr>
              <a:t>어</a:t>
            </a:r>
            <a:r>
              <a:rPr lang="en-US" altLang="ko-KR" dirty="0">
                <a:ea typeface="나눔고딕"/>
                <a:cs typeface="나눔고딕"/>
              </a:rPr>
              <a:t>=</a:t>
            </a:r>
            <a:r>
              <a:rPr lang="ko-KR" altLang="en-US" dirty="0">
                <a:ea typeface="나눔고딕"/>
                <a:cs typeface="나눔고딕"/>
              </a:rPr>
              <a:t>워</a:t>
            </a:r>
            <a:r>
              <a:rPr lang="en-US" altLang="ko-KR" dirty="0">
                <a:ea typeface="나눔고딕"/>
                <a:cs typeface="나눔고딕"/>
              </a:rPr>
              <a:t>)</a:t>
            </a:r>
            <a:endParaRPr lang="en-US" dirty="0">
              <a:ea typeface="나눔고딕"/>
              <a:cs typeface="나눔고딕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194334-552B-C549-8734-22584AEB2D7A}"/>
              </a:ext>
            </a:extLst>
          </p:cNvPr>
          <p:cNvSpPr txBox="1"/>
          <p:nvPr/>
        </p:nvSpPr>
        <p:spPr>
          <a:xfrm>
            <a:off x="1824384" y="4187696"/>
            <a:ext cx="8085700" cy="43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ea typeface="나눔고딕"/>
                <a:cs typeface="나눔고딕"/>
              </a:rPr>
              <a:t>Exception: </a:t>
            </a:r>
            <a:r>
              <a:rPr lang="ko-KR" altLang="en-US" sz="2200" dirty="0">
                <a:solidFill>
                  <a:srgbClr val="FF0080"/>
                </a:solidFill>
                <a:ea typeface="나눔고딕"/>
                <a:cs typeface="나눔고딕"/>
              </a:rPr>
              <a:t>좁다 </a:t>
            </a:r>
            <a:r>
              <a:rPr lang="en-US" altLang="ko-KR" sz="2200" dirty="0">
                <a:solidFill>
                  <a:srgbClr val="FF0080"/>
                </a:solidFill>
                <a:ea typeface="나눔고딕"/>
                <a:cs typeface="나눔고딕"/>
              </a:rPr>
              <a:t>‘to be narrow’</a:t>
            </a:r>
            <a:endParaRPr lang="en-US" sz="2200" dirty="0">
              <a:solidFill>
                <a:srgbClr val="FF0080"/>
              </a:solidFill>
              <a:ea typeface="나눔고딕"/>
              <a:cs typeface="나눔고딕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221D16AF-8994-C944-93C6-3E6D45140437}"/>
              </a:ext>
            </a:extLst>
          </p:cNvPr>
          <p:cNvSpPr/>
          <p:nvPr/>
        </p:nvSpPr>
        <p:spPr>
          <a:xfrm>
            <a:off x="2991412" y="5564056"/>
            <a:ext cx="921665" cy="54130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 cmpd="sng">
            <a:solidFill>
              <a:schemeClr val="accent5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9409A7-B2C6-EB4F-8775-BD5741D00F05}"/>
              </a:ext>
            </a:extLst>
          </p:cNvPr>
          <p:cNvSpPr txBox="1"/>
          <p:nvPr/>
        </p:nvSpPr>
        <p:spPr>
          <a:xfrm>
            <a:off x="3025073" y="5573100"/>
            <a:ext cx="859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좁다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94133F-42D2-8B41-A6A4-B7C2CCA78AE6}"/>
              </a:ext>
            </a:extLst>
          </p:cNvPr>
          <p:cNvSpPr txBox="1"/>
          <p:nvPr/>
        </p:nvSpPr>
        <p:spPr>
          <a:xfrm>
            <a:off x="5369052" y="5573100"/>
            <a:ext cx="1432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좁</a:t>
            </a:r>
            <a:r>
              <a:rPr lang="en-US" altLang="ko-KR" sz="2800" dirty="0">
                <a:latin typeface="나눔고딕"/>
                <a:ea typeface="나눔고딕"/>
                <a:cs typeface="나눔고딕"/>
              </a:rPr>
              <a:t>+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아요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213DF914-F162-784D-95EC-D568B4E49A19}"/>
              </a:ext>
            </a:extLst>
          </p:cNvPr>
          <p:cNvSpPr/>
          <p:nvPr/>
        </p:nvSpPr>
        <p:spPr>
          <a:xfrm>
            <a:off x="4452898" y="4662817"/>
            <a:ext cx="1579823" cy="54130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D20CAD-D637-B546-99DE-A012670A3220}"/>
              </a:ext>
            </a:extLst>
          </p:cNvPr>
          <p:cNvSpPr txBox="1"/>
          <p:nvPr/>
        </p:nvSpPr>
        <p:spPr>
          <a:xfrm>
            <a:off x="4589353" y="4702638"/>
            <a:ext cx="1295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-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아</a:t>
            </a:r>
            <a:r>
              <a:rPr lang="en-US" altLang="ko-KR" sz="2400" dirty="0">
                <a:latin typeface="나눔고딕"/>
                <a:ea typeface="나눔고딕"/>
                <a:cs typeface="나눔고딕"/>
              </a:rPr>
              <a:t>/</a:t>
            </a:r>
            <a:r>
              <a:rPr lang="ko-KR" altLang="en-US" sz="2400" dirty="0">
                <a:latin typeface="나눔고딕"/>
                <a:ea typeface="나눔고딕"/>
                <a:cs typeface="나눔고딕"/>
              </a:rPr>
              <a:t>어요</a:t>
            </a:r>
            <a:endParaRPr lang="en-US" sz="2400" dirty="0">
              <a:latin typeface="나눔고딕"/>
              <a:ea typeface="나눔고딕"/>
              <a:cs typeface="나눔고딕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1D60C1-9B38-2745-86C5-C0CABDD002A3}"/>
              </a:ext>
            </a:extLst>
          </p:cNvPr>
          <p:cNvSpPr txBox="1"/>
          <p:nvPr/>
        </p:nvSpPr>
        <p:spPr>
          <a:xfrm>
            <a:off x="8430029" y="5573100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좁아요</a:t>
            </a:r>
            <a:endParaRPr lang="en-US" sz="28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B235885-9731-4C40-97B4-5662CF788EEB}"/>
              </a:ext>
            </a:extLst>
          </p:cNvPr>
          <p:cNvCxnSpPr/>
          <p:nvPr/>
        </p:nvCxnSpPr>
        <p:spPr>
          <a:xfrm>
            <a:off x="6952988" y="5844850"/>
            <a:ext cx="1031279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640946A-7EFC-5E47-867E-2A55EF398C26}"/>
              </a:ext>
            </a:extLst>
          </p:cNvPr>
          <p:cNvCxnSpPr/>
          <p:nvPr/>
        </p:nvCxnSpPr>
        <p:spPr>
          <a:xfrm>
            <a:off x="4120857" y="5808140"/>
            <a:ext cx="1031279" cy="0"/>
          </a:xfrm>
          <a:prstGeom prst="straightConnector1">
            <a:avLst/>
          </a:prstGeom>
          <a:ln w="3810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8800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  <p:bldP spid="10" grpId="0" animBg="1"/>
      <p:bldP spid="12" grpId="0"/>
      <p:bldP spid="13" grpId="0"/>
      <p:bldP spid="16" grpId="0"/>
      <p:bldP spid="17" grpId="0" animBg="1"/>
      <p:bldP spid="18" grpId="0" animBg="1"/>
      <p:bldP spid="19" grpId="0"/>
      <p:bldP spid="20" grpId="0"/>
      <p:bldP spid="21" grpId="0" animBg="1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0152706"/>
              </p:ext>
            </p:extLst>
          </p:nvPr>
        </p:nvGraphicFramePr>
        <p:xfrm>
          <a:off x="271802" y="292108"/>
          <a:ext cx="11697840" cy="57912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3200" dirty="0">
                          <a:solidFill>
                            <a:srgbClr val="FC0280"/>
                          </a:solidFill>
                        </a:rPr>
                        <a:t>       </a:t>
                      </a:r>
                      <a:r>
                        <a:rPr lang="en-US" altLang="ko-KR" sz="3200" dirty="0">
                          <a:solidFill>
                            <a:srgbClr val="FC0280"/>
                          </a:solidFill>
                        </a:rPr>
                        <a:t>‘</a:t>
                      </a:r>
                      <a:r>
                        <a:rPr lang="ko-KR" altLang="en-US" sz="3200" dirty="0" err="1">
                          <a:solidFill>
                            <a:srgbClr val="FC0280"/>
                          </a:solidFill>
                        </a:rPr>
                        <a:t>ㅂ</a:t>
                      </a:r>
                      <a:r>
                        <a:rPr lang="en-US" altLang="ko-KR" sz="3200" dirty="0">
                          <a:solidFill>
                            <a:srgbClr val="FC0280"/>
                          </a:solidFill>
                        </a:rPr>
                        <a:t>’</a:t>
                      </a:r>
                      <a:r>
                        <a:rPr lang="ko-KR" altLang="en-US" sz="3200" dirty="0">
                          <a:solidFill>
                            <a:srgbClr val="FC0280"/>
                          </a:solidFill>
                        </a:rPr>
                        <a:t> 불규칙</a:t>
                      </a:r>
                      <a:endParaRPr lang="en-US" sz="3200" b="1" dirty="0">
                        <a:solidFill>
                          <a:srgbClr val="FC0280"/>
                        </a:solidFill>
                        <a:latin typeface="Arial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007B521F-E608-B044-9453-00CF28A12391}"/>
              </a:ext>
            </a:extLst>
          </p:cNvPr>
          <p:cNvSpPr/>
          <p:nvPr/>
        </p:nvSpPr>
        <p:spPr>
          <a:xfrm>
            <a:off x="3357108" y="1111059"/>
            <a:ext cx="4042488" cy="96533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DDBE55C8-5305-4C48-880A-DD7F82BC5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161" y="2602226"/>
            <a:ext cx="133985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가</a:t>
            </a: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깝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어</a:t>
            </a: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렵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쉽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춥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r" eaLnBrk="1" latinLnBrk="0" hangingPunct="1">
              <a:spcBef>
                <a:spcPct val="50000"/>
              </a:spcBef>
            </a:pPr>
            <a:r>
              <a:rPr kumimoji="0" lang="ko-KR" altLang="en-US" sz="2800" dirty="0">
                <a:solidFill>
                  <a:srgbClr val="FF0080"/>
                </a:solidFill>
                <a:latin typeface="나눔고딕"/>
                <a:ea typeface="나눔고딕"/>
                <a:cs typeface="나눔고딕"/>
              </a:rPr>
              <a:t>덥</a:t>
            </a:r>
            <a:r>
              <a:rPr kumimoji="0"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203FD2-B940-FA4A-A6A7-CA8B4AF97BDE}"/>
              </a:ext>
            </a:extLst>
          </p:cNvPr>
          <p:cNvCxnSpPr/>
          <p:nvPr/>
        </p:nvCxnSpPr>
        <p:spPr>
          <a:xfrm>
            <a:off x="2458776" y="2602226"/>
            <a:ext cx="15489" cy="3084512"/>
          </a:xfrm>
          <a:prstGeom prst="line">
            <a:avLst/>
          </a:prstGeom>
          <a:ln>
            <a:solidFill>
              <a:srgbClr val="0080F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Box 2">
            <a:extLst>
              <a:ext uri="{FF2B5EF4-FFF2-40B4-BE49-F238E27FC236}">
                <a16:creationId xmlns:a16="http://schemas.microsoft.com/office/drawing/2014/main" id="{3AD60AD3-D9D9-BA46-8CAD-A63279430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3157" y="1128261"/>
            <a:ext cx="27059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kumimoji="0" lang="en-US" altLang="ko-KR" sz="2400" dirty="0">
                <a:latin typeface="+mn-lt"/>
                <a:ea typeface="나눔고딕"/>
                <a:cs typeface="나눔고딕"/>
              </a:rPr>
              <a:t>/</a:t>
            </a:r>
            <a:r>
              <a:rPr kumimoji="0" lang="ko-KR" altLang="en-US" sz="2400" dirty="0">
                <a:solidFill>
                  <a:srgbClr val="FF0080"/>
                </a:solidFill>
                <a:latin typeface="+mn-lt"/>
                <a:ea typeface="나눔고딕"/>
                <a:cs typeface="나눔고딕"/>
              </a:rPr>
              <a:t>ㅂ</a:t>
            </a:r>
            <a:r>
              <a:rPr kumimoji="0" lang="en-US" altLang="ko-KR" sz="2400" dirty="0">
                <a:latin typeface="+mn-lt"/>
                <a:ea typeface="나눔고딕"/>
                <a:cs typeface="나눔고딕"/>
              </a:rPr>
              <a:t>/ in stem  </a:t>
            </a:r>
            <a:r>
              <a:rPr kumimoji="0" lang="en-US" altLang="ko-KR" sz="2400" dirty="0">
                <a:latin typeface="+mn-lt"/>
                <a:ea typeface="나눔고딕"/>
                <a:cs typeface="나눔고딕"/>
                <a:sym typeface="Wingdings" charset="0"/>
              </a:rPr>
              <a:t>  </a:t>
            </a:r>
            <a:r>
              <a:rPr kumimoji="0" lang="ko-KR" altLang="en-US" sz="2400" dirty="0">
                <a:solidFill>
                  <a:srgbClr val="0080FF"/>
                </a:solidFill>
                <a:latin typeface="+mn-lt"/>
                <a:ea typeface="나눔고딕"/>
                <a:cs typeface="나눔고딕"/>
                <a:sym typeface="Wingdings" charset="0"/>
              </a:rPr>
              <a:t>우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CC7AB3-7AD6-8842-95B8-00E04DD4D3B3}"/>
              </a:ext>
            </a:extLst>
          </p:cNvPr>
          <p:cNvCxnSpPr/>
          <p:nvPr/>
        </p:nvCxnSpPr>
        <p:spPr>
          <a:xfrm flipV="1">
            <a:off x="3059435" y="2861045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1EC7549-1899-7545-ADBE-5873C85641FC}"/>
              </a:ext>
            </a:extLst>
          </p:cNvPr>
          <p:cNvCxnSpPr/>
          <p:nvPr/>
        </p:nvCxnSpPr>
        <p:spPr>
          <a:xfrm flipV="1">
            <a:off x="3059435" y="3509111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EB21B41-1BFB-D44A-8B31-B4A055A3963F}"/>
              </a:ext>
            </a:extLst>
          </p:cNvPr>
          <p:cNvCxnSpPr/>
          <p:nvPr/>
        </p:nvCxnSpPr>
        <p:spPr>
          <a:xfrm flipV="1">
            <a:off x="3059435" y="4141686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9225CED-BD4F-7D47-B280-017115748922}"/>
              </a:ext>
            </a:extLst>
          </p:cNvPr>
          <p:cNvCxnSpPr/>
          <p:nvPr/>
        </p:nvCxnSpPr>
        <p:spPr>
          <a:xfrm flipV="1">
            <a:off x="3059435" y="4805242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6832379-5D27-214F-8EF5-C41FF58A45D1}"/>
              </a:ext>
            </a:extLst>
          </p:cNvPr>
          <p:cNvCxnSpPr/>
          <p:nvPr/>
        </p:nvCxnSpPr>
        <p:spPr>
          <a:xfrm flipV="1">
            <a:off x="3059435" y="5437818"/>
            <a:ext cx="595345" cy="10138"/>
          </a:xfrm>
          <a:prstGeom prst="straightConnector1">
            <a:avLst/>
          </a:prstGeom>
          <a:ln w="38100" cmpd="sng">
            <a:solidFill>
              <a:srgbClr val="008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9FC87B8-5885-BB49-ADD1-78D6BA664FEA}"/>
              </a:ext>
            </a:extLst>
          </p:cNvPr>
          <p:cNvSpPr txBox="1"/>
          <p:nvPr/>
        </p:nvSpPr>
        <p:spPr>
          <a:xfrm>
            <a:off x="4043157" y="2599435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73E98A-CB3B-FC41-8143-8EE047EA6002}"/>
              </a:ext>
            </a:extLst>
          </p:cNvPr>
          <p:cNvSpPr txBox="1"/>
          <p:nvPr/>
        </p:nvSpPr>
        <p:spPr>
          <a:xfrm>
            <a:off x="4043157" y="3247501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어려우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7F33999-CDA3-D547-8AF0-7AD6C3680032}"/>
              </a:ext>
            </a:extLst>
          </p:cNvPr>
          <p:cNvSpPr txBox="1"/>
          <p:nvPr/>
        </p:nvSpPr>
        <p:spPr>
          <a:xfrm>
            <a:off x="4043157" y="5186346"/>
            <a:ext cx="859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더우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9CE208-B28B-7E46-BD0E-71C24EAE4056}"/>
              </a:ext>
            </a:extLst>
          </p:cNvPr>
          <p:cNvSpPr txBox="1"/>
          <p:nvPr/>
        </p:nvSpPr>
        <p:spPr>
          <a:xfrm>
            <a:off x="4043157" y="4543632"/>
            <a:ext cx="859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추우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8D1CD1-860C-E044-A93C-CDD4E88D79A0}"/>
              </a:ext>
            </a:extLst>
          </p:cNvPr>
          <p:cNvSpPr txBox="1"/>
          <p:nvPr/>
        </p:nvSpPr>
        <p:spPr>
          <a:xfrm>
            <a:off x="4037379" y="3880076"/>
            <a:ext cx="859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쉬우</a:t>
            </a:r>
          </a:p>
        </p:txBody>
      </p:sp>
      <p:sp>
        <p:nvSpPr>
          <p:cNvPr id="20" name="AutoShape 6">
            <a:extLst>
              <a:ext uri="{FF2B5EF4-FFF2-40B4-BE49-F238E27FC236}">
                <a16:creationId xmlns:a16="http://schemas.microsoft.com/office/drawing/2014/main" id="{4C6A6AB9-3C79-9241-9A49-89D89F552825}"/>
              </a:ext>
            </a:extLst>
          </p:cNvPr>
          <p:cNvSpPr>
            <a:spLocks/>
          </p:cNvSpPr>
          <p:nvPr/>
        </p:nvSpPr>
        <p:spPr bwMode="auto">
          <a:xfrm>
            <a:off x="5364825" y="2681176"/>
            <a:ext cx="488950" cy="2906712"/>
          </a:xfrm>
          <a:prstGeom prst="rightBrace">
            <a:avLst>
              <a:gd name="adj1" fmla="val 4954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latinLnBrk="0"/>
            <a:endParaRPr kumimoji="0" lang="en-US" altLang="ko-KR" sz="2400">
              <a:latin typeface="Tahoma" charset="0"/>
              <a:cs typeface="Arial" charset="0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71CA93DA-91C8-184A-AB54-8B36F0695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0206" y="1574436"/>
            <a:ext cx="217257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hangingPunct="1"/>
            <a:r>
              <a:rPr kumimoji="0" lang="ko-KR" altLang="en-US" sz="2400" dirty="0">
                <a:latin typeface="+mn-lt"/>
                <a:ea typeface="나눔고딕"/>
                <a:cs typeface="나눔고딕"/>
                <a:sym typeface="Wingdings" charset="0"/>
              </a:rPr>
              <a:t>우 </a:t>
            </a:r>
            <a:r>
              <a:rPr kumimoji="0" lang="ko-KR" altLang="ko-KR" sz="2400" dirty="0">
                <a:latin typeface="+mn-lt"/>
                <a:ea typeface="나눔고딕"/>
                <a:cs typeface="나눔고딕"/>
                <a:sym typeface="Wingdings" charset="0"/>
              </a:rPr>
              <a:t>+</a:t>
            </a:r>
            <a:r>
              <a:rPr kumimoji="0" lang="ko-KR" altLang="en-US" sz="2400" dirty="0">
                <a:latin typeface="+mn-lt"/>
                <a:ea typeface="나눔고딕"/>
                <a:cs typeface="나눔고딕"/>
                <a:sym typeface="Wingdings" charset="0"/>
              </a:rPr>
              <a:t> 어 </a:t>
            </a:r>
            <a:r>
              <a:rPr kumimoji="0" lang="en-US" altLang="ko-KR" sz="2400" dirty="0">
                <a:latin typeface="+mn-lt"/>
                <a:ea typeface="나눔고딕"/>
                <a:cs typeface="나눔고딕"/>
                <a:sym typeface="Wingdings" charset="0"/>
              </a:rPr>
              <a:t>  </a:t>
            </a:r>
            <a:r>
              <a:rPr kumimoji="0" lang="ko-KR" altLang="en-US" sz="2400" dirty="0">
                <a:solidFill>
                  <a:srgbClr val="0080FF"/>
                </a:solidFill>
                <a:latin typeface="+mn-lt"/>
                <a:ea typeface="나눔고딕"/>
                <a:cs typeface="나눔고딕"/>
                <a:sym typeface="Wingdings" charset="0"/>
              </a:rPr>
              <a:t>워</a:t>
            </a:r>
          </a:p>
        </p:txBody>
      </p:sp>
      <p:sp>
        <p:nvSpPr>
          <p:cNvPr id="22" name="Text Box 5">
            <a:extLst>
              <a:ext uri="{FF2B5EF4-FFF2-40B4-BE49-F238E27FC236}">
                <a16:creationId xmlns:a16="http://schemas.microsoft.com/office/drawing/2014/main" id="{6CFD9C07-0BB7-8B4B-B9E4-A3388BE1C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636" y="3887505"/>
            <a:ext cx="1281112" cy="5286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charset="0"/>
                <a:ea typeface="굴림" charset="0"/>
                <a:cs typeface="굴림" charset="0"/>
              </a:defRPr>
            </a:lvl9pPr>
          </a:lstStyle>
          <a:p>
            <a:pPr eaLnBrk="1" latinLnBrk="0" hangingPunct="1">
              <a:spcBef>
                <a:spcPct val="50000"/>
              </a:spcBef>
            </a:pPr>
            <a:r>
              <a:rPr kumimoji="0" lang="en-US" altLang="ko-KR" sz="2800">
                <a:solidFill>
                  <a:srgbClr val="000000"/>
                </a:solidFill>
                <a:latin typeface="나눔고딕"/>
                <a:ea typeface="나눔고딕"/>
                <a:cs typeface="나눔고딕"/>
              </a:rPr>
              <a:t>+</a:t>
            </a:r>
            <a:r>
              <a:rPr kumimoji="0" lang="en-US" altLang="ko-KR" sz="2800">
                <a:solidFill>
                  <a:srgbClr val="000000"/>
                </a:solidFill>
                <a:latin typeface="나눔고딕"/>
                <a:ea typeface="나눔고딕"/>
                <a:cs typeface="나눔고딕"/>
                <a:sym typeface="Wingdings" charset="0"/>
              </a:rPr>
              <a:t> </a:t>
            </a:r>
            <a:r>
              <a:rPr kumimoji="0" lang="ko-KR" altLang="en-US" sz="2800">
                <a:solidFill>
                  <a:srgbClr val="000000"/>
                </a:solidFill>
                <a:latin typeface="나눔고딕"/>
                <a:ea typeface="나눔고딕"/>
                <a:cs typeface="나눔고딕"/>
                <a:sym typeface="Wingdings" charset="0"/>
              </a:rPr>
              <a:t>어요</a:t>
            </a:r>
            <a:endParaRPr kumimoji="0" lang="ko-KR" altLang="en-US" sz="2800">
              <a:solidFill>
                <a:srgbClr val="000000"/>
              </a:solidFill>
              <a:latin typeface="나눔고딕"/>
              <a:ea typeface="나눔고딕"/>
              <a:cs typeface="나눔고딕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0572EE8-70C5-2340-9691-6DE6FDFC4198}"/>
              </a:ext>
            </a:extLst>
          </p:cNvPr>
          <p:cNvSpPr txBox="1"/>
          <p:nvPr/>
        </p:nvSpPr>
        <p:spPr>
          <a:xfrm>
            <a:off x="7572041" y="2609573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가까워요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F5B3F6-D801-F849-AD1B-4F59D883A715}"/>
              </a:ext>
            </a:extLst>
          </p:cNvPr>
          <p:cNvSpPr txBox="1"/>
          <p:nvPr/>
        </p:nvSpPr>
        <p:spPr>
          <a:xfrm>
            <a:off x="7572041" y="3234556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어려워요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40BEE4D-9F99-214B-A37A-8FEE2C8C9CBA}"/>
              </a:ext>
            </a:extLst>
          </p:cNvPr>
          <p:cNvSpPr txBox="1"/>
          <p:nvPr/>
        </p:nvSpPr>
        <p:spPr>
          <a:xfrm>
            <a:off x="7738665" y="3880076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쉬워요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9CF7755-8870-B84A-8667-0565CD4E3739}"/>
              </a:ext>
            </a:extLst>
          </p:cNvPr>
          <p:cNvSpPr txBox="1"/>
          <p:nvPr/>
        </p:nvSpPr>
        <p:spPr>
          <a:xfrm>
            <a:off x="7738665" y="4543632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추워요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08B706-0564-4F4F-8C5F-2FE92CC96922}"/>
              </a:ext>
            </a:extLst>
          </p:cNvPr>
          <p:cNvSpPr txBox="1"/>
          <p:nvPr/>
        </p:nvSpPr>
        <p:spPr>
          <a:xfrm>
            <a:off x="7738665" y="5167412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더워요</a:t>
            </a: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88C3556-9386-4B45-82F7-64FE79DD0088}"/>
              </a:ext>
            </a:extLst>
          </p:cNvPr>
          <p:cNvSpPr/>
          <p:nvPr/>
        </p:nvSpPr>
        <p:spPr>
          <a:xfrm>
            <a:off x="7334255" y="2505171"/>
            <a:ext cx="1970689" cy="3273029"/>
          </a:xfrm>
          <a:prstGeom prst="roundRect">
            <a:avLst/>
          </a:prstGeom>
          <a:noFill/>
          <a:ln w="38100" cmpd="sng">
            <a:solidFill>
              <a:srgbClr val="FF00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0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5" grpId="0"/>
      <p:bldP spid="16" grpId="0"/>
      <p:bldP spid="17" grpId="0"/>
      <p:bldP spid="18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/>
      <p:bldP spid="27" grpId="0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7054819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600" baseline="0" dirty="0">
                          <a:solidFill>
                            <a:srgbClr val="000090"/>
                          </a:solidFill>
                        </a:rPr>
                        <a:t>        </a:t>
                      </a:r>
                      <a:r>
                        <a:rPr lang="en-US" sz="2600" baseline="0" dirty="0">
                          <a:solidFill>
                            <a:srgbClr val="0000FF"/>
                          </a:solidFill>
                        </a:rPr>
                        <a:t>   </a:t>
                      </a: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</a:t>
                      </a:r>
                      <a:r>
                        <a:rPr lang="en-US" altLang="ko-KR" sz="2800" dirty="0">
                          <a:solidFill>
                            <a:srgbClr val="FC0280"/>
                          </a:solidFill>
                        </a:rPr>
                        <a:t>‘</a:t>
                      </a:r>
                      <a:r>
                        <a:rPr lang="ko-KR" altLang="en-US" sz="2800" dirty="0" err="1">
                          <a:solidFill>
                            <a:srgbClr val="FC0280"/>
                          </a:solidFill>
                        </a:rPr>
                        <a:t>ㅂ</a:t>
                      </a:r>
                      <a:r>
                        <a:rPr lang="en-US" altLang="ko-KR" sz="2800" dirty="0">
                          <a:solidFill>
                            <a:srgbClr val="FC0280"/>
                          </a:solidFill>
                        </a:rPr>
                        <a:t>’</a:t>
                      </a:r>
                      <a:r>
                        <a:rPr lang="ko-KR" altLang="en-US" sz="2800" dirty="0">
                          <a:solidFill>
                            <a:srgbClr val="FC0280"/>
                          </a:solidFill>
                        </a:rPr>
                        <a:t> 불규칙</a:t>
                      </a:r>
                      <a:endParaRPr lang="en-US" sz="2600" b="1" dirty="0">
                        <a:solidFill>
                          <a:srgbClr val="0000FF"/>
                        </a:solidFill>
                        <a:latin typeface="+mn-lt"/>
                        <a:ea typeface="나눔고딕"/>
                        <a:cs typeface="Arial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C5BE48-EBC3-BC43-9F7A-FD496EE53D44}"/>
              </a:ext>
            </a:extLst>
          </p:cNvPr>
          <p:cNvSpPr/>
          <p:nvPr/>
        </p:nvSpPr>
        <p:spPr>
          <a:xfrm>
            <a:off x="1756652" y="1033744"/>
            <a:ext cx="8273528" cy="580326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endParaRPr lang="en-US" altLang="ko-KR" sz="2300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EB5B34-6654-9146-81DC-A94BF2E334B1}"/>
              </a:ext>
            </a:extLst>
          </p:cNvPr>
          <p:cNvSpPr txBox="1"/>
          <p:nvPr/>
        </p:nvSpPr>
        <p:spPr>
          <a:xfrm>
            <a:off x="1851100" y="1101714"/>
            <a:ext cx="80857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ea typeface="나눔고딕"/>
                <a:cs typeface="나눔고딕"/>
              </a:rPr>
              <a:t>Let’s practice!</a:t>
            </a:r>
            <a:endParaRPr lang="en-US" sz="2200" dirty="0">
              <a:solidFill>
                <a:srgbClr val="FF0080"/>
              </a:solidFill>
              <a:ea typeface="나눔고딕"/>
              <a:cs typeface="나눔고딕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51F53C84-2170-3446-9315-6DCF94C82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0133" y="2049326"/>
            <a:ext cx="1339850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</a:t>
            </a: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깝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</a:t>
            </a: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렵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쉽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춥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덥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  <a:endParaRPr lang="en-US" altLang="ko-KR" sz="2800" dirty="0">
              <a:latin typeface="나눔고딕"/>
              <a:ea typeface="나눔고딕"/>
              <a:cs typeface="나눔고딕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ko-KR" altLang="en-US" sz="2800" dirty="0">
                <a:solidFill>
                  <a:srgbClr val="0080FF"/>
                </a:solidFill>
                <a:latin typeface="나눔고딕"/>
                <a:ea typeface="나눔고딕"/>
                <a:cs typeface="나눔고딕"/>
              </a:rPr>
              <a:t>좁</a:t>
            </a:r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다</a:t>
            </a:r>
            <a:endParaRPr lang="en-US" altLang="ko-KR" sz="2800" dirty="0">
              <a:latin typeface="나눔고딕"/>
              <a:ea typeface="나눔고딕"/>
              <a:cs typeface="나눔고딕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7EDD77-124C-F748-AD7B-54D918E8DAA1}"/>
              </a:ext>
            </a:extLst>
          </p:cNvPr>
          <p:cNvCxnSpPr/>
          <p:nvPr/>
        </p:nvCxnSpPr>
        <p:spPr>
          <a:xfrm>
            <a:off x="5389425" y="2331417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87A8AA5-B2BE-CE45-B3C8-71191DA580EE}"/>
              </a:ext>
            </a:extLst>
          </p:cNvPr>
          <p:cNvCxnSpPr/>
          <p:nvPr/>
        </p:nvCxnSpPr>
        <p:spPr>
          <a:xfrm>
            <a:off x="5389425" y="2948504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8AAE980-3055-184D-8D52-D2D02ED3520D}"/>
              </a:ext>
            </a:extLst>
          </p:cNvPr>
          <p:cNvCxnSpPr/>
          <p:nvPr/>
        </p:nvCxnSpPr>
        <p:spPr>
          <a:xfrm>
            <a:off x="5389425" y="3583576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E417C39-4049-2543-B7E5-1B9494BEAF3C}"/>
              </a:ext>
            </a:extLst>
          </p:cNvPr>
          <p:cNvCxnSpPr/>
          <p:nvPr/>
        </p:nvCxnSpPr>
        <p:spPr>
          <a:xfrm>
            <a:off x="5389425" y="4218647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78C47B5-607B-A144-8BBA-DB1CBADC893D}"/>
              </a:ext>
            </a:extLst>
          </p:cNvPr>
          <p:cNvCxnSpPr/>
          <p:nvPr/>
        </p:nvCxnSpPr>
        <p:spPr>
          <a:xfrm>
            <a:off x="5389425" y="4869210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A296FFF-96BC-1C4F-84C2-A91B806AA26D}"/>
              </a:ext>
            </a:extLst>
          </p:cNvPr>
          <p:cNvCxnSpPr/>
          <p:nvPr/>
        </p:nvCxnSpPr>
        <p:spPr>
          <a:xfrm>
            <a:off x="5389425" y="5535259"/>
            <a:ext cx="1031279" cy="0"/>
          </a:xfrm>
          <a:prstGeom prst="straightConnector1">
            <a:avLst/>
          </a:prstGeom>
          <a:ln w="38100" cmpd="sng">
            <a:solidFill>
              <a:schemeClr val="accent6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8381489-1915-294F-A1F1-5C973037882D}"/>
              </a:ext>
            </a:extLst>
          </p:cNvPr>
          <p:cNvSpPr txBox="1"/>
          <p:nvPr/>
        </p:nvSpPr>
        <p:spPr>
          <a:xfrm>
            <a:off x="6920904" y="2050876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가까워요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999279-9798-2D4D-8461-8607BBA77565}"/>
              </a:ext>
            </a:extLst>
          </p:cNvPr>
          <p:cNvSpPr txBox="1"/>
          <p:nvPr/>
        </p:nvSpPr>
        <p:spPr>
          <a:xfrm>
            <a:off x="6920904" y="2727054"/>
            <a:ext cx="1534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어려워요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B04F26B-2D87-9648-A577-A645B51CE7F4}"/>
              </a:ext>
            </a:extLst>
          </p:cNvPr>
          <p:cNvSpPr txBox="1"/>
          <p:nvPr/>
        </p:nvSpPr>
        <p:spPr>
          <a:xfrm>
            <a:off x="7104282" y="3321966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쉬워요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8D87680-FD67-CC4E-AC41-987C3EB42508}"/>
              </a:ext>
            </a:extLst>
          </p:cNvPr>
          <p:cNvSpPr txBox="1"/>
          <p:nvPr/>
        </p:nvSpPr>
        <p:spPr>
          <a:xfrm>
            <a:off x="7104282" y="3957037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추워요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5580A96-73BA-2E40-9EF8-FE2C5569919B}"/>
              </a:ext>
            </a:extLst>
          </p:cNvPr>
          <p:cNvSpPr txBox="1"/>
          <p:nvPr/>
        </p:nvSpPr>
        <p:spPr>
          <a:xfrm>
            <a:off x="7104282" y="4607600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더워요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8FBE2E-2AA6-B342-BBD2-FA9B3314F84D}"/>
              </a:ext>
            </a:extLst>
          </p:cNvPr>
          <p:cNvSpPr txBox="1"/>
          <p:nvPr/>
        </p:nvSpPr>
        <p:spPr>
          <a:xfrm>
            <a:off x="7104282" y="5273649"/>
            <a:ext cx="11977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>
                <a:latin typeface="나눔고딕"/>
                <a:ea typeface="나눔고딕"/>
                <a:cs typeface="나눔고딕"/>
              </a:rPr>
              <a:t>좁아요</a:t>
            </a:r>
          </a:p>
        </p:txBody>
      </p:sp>
    </p:spTree>
    <p:extLst>
      <p:ext uri="{BB962C8B-B14F-4D97-AF65-F5344CB8AC3E}">
        <p14:creationId xmlns:p14="http://schemas.microsoft.com/office/powerpoint/2010/main" val="235224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0EB7BC-0263-3F45-88B4-DE2A2E7911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840"/>
            <a:ext cx="5680609" cy="3429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A52750-9FED-9B4C-B549-0EB32DE170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083" y="263001"/>
            <a:ext cx="6465877" cy="56333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77668" y="2813274"/>
            <a:ext cx="1578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추워요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17861" y="3747309"/>
            <a:ext cx="1304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더워요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57845" y="4670639"/>
            <a:ext cx="123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쉬워요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5638508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The clausal connective -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아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80FF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어서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(cause)</a:t>
                      </a:r>
                      <a:endParaRPr kumimoji="0" lang="en-U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80FF"/>
                        </a:solidFill>
                        <a:effectLst/>
                        <a:uLnTx/>
                        <a:uFillTx/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F57910B8-A109-4749-890F-FB81B9DF107B}"/>
              </a:ext>
            </a:extLst>
          </p:cNvPr>
          <p:cNvSpPr/>
          <p:nvPr/>
        </p:nvSpPr>
        <p:spPr>
          <a:xfrm>
            <a:off x="5554652" y="3680063"/>
            <a:ext cx="3993728" cy="58477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700" dirty="0">
                <a:solidFill>
                  <a:schemeClr val="tx1"/>
                </a:solidFill>
              </a:rPr>
              <a:t>우유를 마셨어요</a:t>
            </a:r>
            <a:r>
              <a:rPr lang="en-US" altLang="ko-KR" sz="2700" dirty="0">
                <a:solidFill>
                  <a:schemeClr val="tx1"/>
                </a:solidFill>
              </a:rPr>
              <a:t>.</a:t>
            </a:r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71D7551-FF81-334E-881E-B2071419DD3B}"/>
              </a:ext>
            </a:extLst>
          </p:cNvPr>
          <p:cNvSpPr/>
          <p:nvPr/>
        </p:nvSpPr>
        <p:spPr>
          <a:xfrm>
            <a:off x="3068245" y="3680063"/>
            <a:ext cx="2503861" cy="5847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700" dirty="0">
                <a:solidFill>
                  <a:schemeClr val="tx1"/>
                </a:solidFill>
              </a:rPr>
              <a:t>배가 고</a:t>
            </a:r>
            <a:r>
              <a:rPr lang="ko-KR" altLang="en-US" sz="2700" dirty="0">
                <a:solidFill>
                  <a:srgbClr val="0080FF"/>
                </a:solidFill>
              </a:rPr>
              <a:t>파서</a:t>
            </a:r>
            <a:endParaRPr lang="en-US" sz="2700" dirty="0">
              <a:solidFill>
                <a:srgbClr val="0080FF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400BEA8-2353-3644-9AFC-6FB61C72E072}"/>
              </a:ext>
            </a:extLst>
          </p:cNvPr>
          <p:cNvSpPr txBox="1"/>
          <p:nvPr/>
        </p:nvSpPr>
        <p:spPr>
          <a:xfrm>
            <a:off x="3245321" y="2291530"/>
            <a:ext cx="5763212" cy="523220"/>
          </a:xfrm>
          <a:prstGeom prst="rect">
            <a:avLst/>
          </a:prstGeom>
          <a:solidFill>
            <a:srgbClr val="DBEEF4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Cause</a:t>
            </a:r>
            <a:r>
              <a:rPr lang="ko-KR" altLang="en-US" sz="2800" dirty="0"/>
              <a:t> </a:t>
            </a:r>
            <a:r>
              <a:rPr lang="en-US" sz="2800" dirty="0"/>
              <a:t> -</a:t>
            </a:r>
            <a:r>
              <a:rPr lang="ko-KR" altLang="en-US" sz="2800" dirty="0">
                <a:solidFill>
                  <a:srgbClr val="FF0080"/>
                </a:solidFill>
              </a:rPr>
              <a:t>아</a:t>
            </a:r>
            <a:r>
              <a:rPr lang="en-US" altLang="ko-KR" sz="2800" dirty="0"/>
              <a:t>/</a:t>
            </a:r>
            <a:r>
              <a:rPr lang="ko-KR" altLang="en-US" sz="2800" dirty="0">
                <a:solidFill>
                  <a:srgbClr val="0080FF"/>
                </a:solidFill>
              </a:rPr>
              <a:t>어서</a:t>
            </a:r>
            <a:r>
              <a:rPr lang="ko-KR" altLang="en-US" sz="2800" dirty="0"/>
              <a:t>  </a:t>
            </a:r>
            <a:r>
              <a:rPr lang="ko-KR" altLang="en-US" sz="2800" dirty="0">
                <a:sym typeface="Wingdings"/>
              </a:rPr>
              <a:t>  </a:t>
            </a:r>
            <a:r>
              <a:rPr lang="en-US" altLang="ko-KR" sz="2800" dirty="0">
                <a:sym typeface="Wingdings"/>
              </a:rPr>
              <a:t>Effect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6222EF-565B-6448-847C-D0F44F1D111F}"/>
              </a:ext>
            </a:extLst>
          </p:cNvPr>
          <p:cNvSpPr txBox="1"/>
          <p:nvPr/>
        </p:nvSpPr>
        <p:spPr>
          <a:xfrm>
            <a:off x="3839675" y="4361251"/>
            <a:ext cx="1179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Cause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97FC04-611D-864A-809C-E76E2B5FE0F1}"/>
              </a:ext>
            </a:extLst>
          </p:cNvPr>
          <p:cNvSpPr txBox="1"/>
          <p:nvPr/>
        </p:nvSpPr>
        <p:spPr>
          <a:xfrm>
            <a:off x="6352321" y="4363630"/>
            <a:ext cx="1139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Effect</a:t>
            </a:r>
          </a:p>
        </p:txBody>
      </p:sp>
      <p:pic>
        <p:nvPicPr>
          <p:cNvPr id="31" name="Picture 30" descr="milk.png">
            <a:extLst>
              <a:ext uri="{FF2B5EF4-FFF2-40B4-BE49-F238E27FC236}">
                <a16:creationId xmlns:a16="http://schemas.microsoft.com/office/drawing/2014/main" id="{FC992553-5949-B44C-A200-EA9290DDB5C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8380" y="3509034"/>
            <a:ext cx="2170855" cy="2170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755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5455266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The clausal connective -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아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80FF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어서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(cause)</a:t>
                      </a:r>
                      <a:endParaRPr kumimoji="0" lang="en-U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80FF"/>
                        </a:solidFill>
                        <a:effectLst/>
                        <a:uLnTx/>
                        <a:uFillTx/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Picture 9" descr="tylenol.jpeg">
            <a:extLst>
              <a:ext uri="{FF2B5EF4-FFF2-40B4-BE49-F238E27FC236}">
                <a16:creationId xmlns:a16="http://schemas.microsoft.com/office/drawing/2014/main" id="{CB4C42D3-3FC6-8744-903C-9D956B26A6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1022" y="1225977"/>
            <a:ext cx="3992033" cy="301723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FC2F78B-E686-2144-A422-94E14F132AF2}"/>
              </a:ext>
            </a:extLst>
          </p:cNvPr>
          <p:cNvSpPr txBox="1"/>
          <p:nvPr/>
        </p:nvSpPr>
        <p:spPr>
          <a:xfrm>
            <a:off x="2348089" y="4400700"/>
            <a:ext cx="6278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머리가 </a:t>
            </a:r>
            <a:r>
              <a:rPr lang="en-US" altLang="ko-KR" sz="2800" dirty="0"/>
              <a:t>_________</a:t>
            </a:r>
            <a:r>
              <a:rPr lang="ko-KR" altLang="en-US" sz="2800" dirty="0"/>
              <a:t> 타이레놀을 </a:t>
            </a:r>
            <a:r>
              <a:rPr lang="en-US" altLang="ko-KR" sz="2800" dirty="0"/>
              <a:t>_________.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20ABE2-D1BA-8E44-AF9B-16EBD646C385}"/>
              </a:ext>
            </a:extLst>
          </p:cNvPr>
          <p:cNvSpPr txBox="1"/>
          <p:nvPr/>
        </p:nvSpPr>
        <p:spPr>
          <a:xfrm>
            <a:off x="3823247" y="4349502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아</a:t>
            </a:r>
            <a:r>
              <a:rPr lang="ko-KR" altLang="en-US" sz="2800" b="1" dirty="0">
                <a:solidFill>
                  <a:srgbClr val="FC0280"/>
                </a:solidFill>
              </a:rPr>
              <a:t>파서</a:t>
            </a:r>
            <a:endParaRPr lang="en-US" sz="2800" b="1" dirty="0">
              <a:solidFill>
                <a:srgbClr val="FC028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FCDF93-4889-184B-9FD3-4165EE7D5EAC}"/>
              </a:ext>
            </a:extLst>
          </p:cNvPr>
          <p:cNvSpPr txBox="1"/>
          <p:nvPr/>
        </p:nvSpPr>
        <p:spPr>
          <a:xfrm>
            <a:off x="7373055" y="4349502"/>
            <a:ext cx="14285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800" dirty="0"/>
              <a:t>먹었어요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90069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398166"/>
              </p:ext>
            </p:extLst>
          </p:nvPr>
        </p:nvGraphicFramePr>
        <p:xfrm>
          <a:off x="2726266" y="1743271"/>
          <a:ext cx="6739467" cy="38184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6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64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64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5495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Dictionary form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>
                          <a:solidFill>
                            <a:srgbClr val="FF0080"/>
                          </a:solidFill>
                        </a:rPr>
                        <a:t>-</a:t>
                      </a:r>
                      <a:r>
                        <a:rPr lang="ko-KR" altLang="en-US" sz="2400" dirty="0">
                          <a:solidFill>
                            <a:srgbClr val="FF0080"/>
                          </a:solidFill>
                        </a:rPr>
                        <a:t>아</a:t>
                      </a:r>
                      <a:r>
                        <a:rPr lang="en-US" altLang="ko-KR" sz="2400" dirty="0"/>
                        <a:t>/</a:t>
                      </a:r>
                      <a:r>
                        <a:rPr lang="ko-KR" altLang="en-US" sz="2400" dirty="0">
                          <a:solidFill>
                            <a:srgbClr val="0080FF"/>
                          </a:solidFill>
                        </a:rPr>
                        <a:t>어요</a:t>
                      </a:r>
                      <a:endParaRPr lang="en-US" sz="2400" dirty="0">
                        <a:solidFill>
                          <a:srgbClr val="008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dirty="0">
                          <a:solidFill>
                            <a:srgbClr val="FF0080"/>
                          </a:solidFill>
                        </a:rPr>
                        <a:t>-</a:t>
                      </a:r>
                      <a:r>
                        <a:rPr lang="ko-KR" altLang="en-US" sz="2400" dirty="0">
                          <a:solidFill>
                            <a:srgbClr val="FF0080"/>
                          </a:solidFill>
                        </a:rPr>
                        <a:t>아</a:t>
                      </a:r>
                      <a:r>
                        <a:rPr lang="en-US" altLang="ko-KR" sz="2400" dirty="0"/>
                        <a:t>/</a:t>
                      </a:r>
                      <a:r>
                        <a:rPr lang="ko-KR" altLang="en-US" sz="2400" dirty="0">
                          <a:solidFill>
                            <a:srgbClr val="0080FF"/>
                          </a:solidFill>
                        </a:rPr>
                        <a:t>어서</a:t>
                      </a:r>
                      <a:endParaRPr lang="en-US" sz="2400" dirty="0">
                        <a:solidFill>
                          <a:srgbClr val="008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4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좋다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좋</a:t>
                      </a:r>
                      <a:r>
                        <a:rPr lang="ko-KR" altLang="en-US" sz="2400" dirty="0">
                          <a:solidFill>
                            <a:srgbClr val="FC0280"/>
                          </a:solidFill>
                        </a:rPr>
                        <a:t>아요</a:t>
                      </a:r>
                      <a:endParaRPr lang="en-US" sz="2400" dirty="0">
                        <a:solidFill>
                          <a:srgbClr val="FC028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bg1"/>
                          </a:solidFill>
                        </a:rPr>
                        <a:t>좋아서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4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아프다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아</a:t>
                      </a:r>
                      <a:r>
                        <a:rPr lang="ko-KR" altLang="en-US" sz="2400" dirty="0">
                          <a:solidFill>
                            <a:srgbClr val="FC0280"/>
                          </a:solidFill>
                        </a:rPr>
                        <a:t>파요</a:t>
                      </a:r>
                      <a:endParaRPr lang="en-US" sz="2400" dirty="0">
                        <a:solidFill>
                          <a:srgbClr val="FC028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bg1"/>
                          </a:solidFill>
                        </a:rPr>
                        <a:t>아파서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4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늦다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늦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어요</a:t>
                      </a:r>
                      <a:endParaRPr 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bg1"/>
                          </a:solidFill>
                        </a:rPr>
                        <a:t>늦어서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4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재미있다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재미있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어요</a:t>
                      </a:r>
                      <a:endParaRPr 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bg1"/>
                          </a:solidFill>
                        </a:rPr>
                        <a:t>재미있어서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54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복잡하다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복잡</a:t>
                      </a:r>
                      <a:r>
                        <a:rPr lang="ko-KR" altLang="en-US" sz="2400" dirty="0">
                          <a:solidFill>
                            <a:schemeClr val="accent6"/>
                          </a:solidFill>
                        </a:rPr>
                        <a:t>해요</a:t>
                      </a:r>
                      <a:endParaRPr lang="en-US" sz="2400" dirty="0">
                        <a:solidFill>
                          <a:schemeClr val="accent6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bg1"/>
                          </a:solidFill>
                        </a:rPr>
                        <a:t>복잡해서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54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가깝다</a:t>
                      </a:r>
                      <a:endParaRPr lang="en-US" sz="2400" dirty="0"/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/>
                        <a:t>가까</a:t>
                      </a:r>
                      <a:r>
                        <a:rPr lang="ko-KR" altLang="en-US" sz="2400" dirty="0">
                          <a:solidFill>
                            <a:srgbClr val="0070C0"/>
                          </a:solidFill>
                        </a:rPr>
                        <a:t>워요</a:t>
                      </a:r>
                      <a:endParaRPr lang="en-US" sz="24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400" dirty="0">
                          <a:solidFill>
                            <a:schemeClr val="bg1"/>
                          </a:solidFill>
                        </a:rPr>
                        <a:t>가까워서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33333" y="1049002"/>
            <a:ext cx="4014240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80"/>
                </a:solidFill>
              </a:rPr>
              <a:t>아요</a:t>
            </a:r>
            <a:r>
              <a:rPr lang="ko-KR" altLang="en-US" sz="2400" dirty="0"/>
              <a:t> </a:t>
            </a:r>
            <a:r>
              <a:rPr lang="ko-KR" altLang="en-US" sz="2400" dirty="0">
                <a:sym typeface="Wingdings"/>
              </a:rPr>
              <a:t> </a:t>
            </a:r>
            <a:r>
              <a:rPr lang="ko-KR" altLang="en-US" sz="2400" dirty="0">
                <a:solidFill>
                  <a:srgbClr val="FF0080"/>
                </a:solidFill>
                <a:sym typeface="Wingdings"/>
              </a:rPr>
              <a:t>아서</a:t>
            </a:r>
            <a:r>
              <a:rPr lang="ko-KR" altLang="en-US" sz="2400" dirty="0">
                <a:sym typeface="Wingdings"/>
              </a:rPr>
              <a:t>     </a:t>
            </a:r>
            <a:r>
              <a:rPr lang="ko-KR" altLang="en-US" sz="2400" dirty="0">
                <a:solidFill>
                  <a:srgbClr val="0080FF"/>
                </a:solidFill>
                <a:sym typeface="Wingdings"/>
              </a:rPr>
              <a:t>어요</a:t>
            </a:r>
            <a:r>
              <a:rPr lang="ko-KR" altLang="en-US" sz="2400" dirty="0">
                <a:sym typeface="Wingdings"/>
              </a:rPr>
              <a:t>  </a:t>
            </a:r>
            <a:r>
              <a:rPr lang="ko-KR" altLang="en-US" sz="2400" dirty="0">
                <a:solidFill>
                  <a:srgbClr val="0080FF"/>
                </a:solidFill>
                <a:sym typeface="Wingdings"/>
              </a:rPr>
              <a:t>어서</a:t>
            </a:r>
            <a:endParaRPr lang="en-US" sz="2400" dirty="0">
              <a:solidFill>
                <a:srgbClr val="008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7138" y="232523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/>
              <a:t>좋</a:t>
            </a:r>
            <a:r>
              <a:rPr lang="ko-KR" altLang="en-US" sz="2400" dirty="0">
                <a:solidFill>
                  <a:srgbClr val="FC0280"/>
                </a:solidFill>
              </a:rPr>
              <a:t>아서</a:t>
            </a:r>
            <a:endParaRPr lang="en-US" sz="2400" dirty="0">
              <a:solidFill>
                <a:srgbClr val="FC028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87138" y="291613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/>
              <a:t>아</a:t>
            </a:r>
            <a:r>
              <a:rPr lang="ko-KR" altLang="en-US" sz="2400" dirty="0">
                <a:solidFill>
                  <a:srgbClr val="FC0280"/>
                </a:solidFill>
              </a:rPr>
              <a:t>파서</a:t>
            </a:r>
            <a:endParaRPr lang="en-US" sz="2400" dirty="0">
              <a:solidFill>
                <a:srgbClr val="FC028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87138" y="343491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/>
              <a:t>늦</a:t>
            </a:r>
            <a:r>
              <a:rPr lang="ko-KR" altLang="en-US" sz="2400" dirty="0">
                <a:solidFill>
                  <a:srgbClr val="0070C0"/>
                </a:solidFill>
              </a:rPr>
              <a:t>어서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79362" y="4008878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/>
              <a:t>재미있</a:t>
            </a:r>
            <a:r>
              <a:rPr lang="ko-KR" altLang="en-US" sz="2400" dirty="0">
                <a:solidFill>
                  <a:srgbClr val="0070C0"/>
                </a:solidFill>
              </a:rPr>
              <a:t>어서</a:t>
            </a:r>
            <a:endParaRPr lang="en-US" sz="24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33250" y="452880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/>
              <a:t>복잡</a:t>
            </a:r>
            <a:r>
              <a:rPr lang="ko-KR" altLang="en-US" sz="2400" dirty="0">
                <a:solidFill>
                  <a:schemeClr val="accent6"/>
                </a:solidFill>
              </a:rPr>
              <a:t>해서</a:t>
            </a:r>
            <a:endParaRPr lang="en-US" sz="2400" dirty="0">
              <a:solidFill>
                <a:schemeClr val="accent6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33250" y="5100071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2400" dirty="0"/>
              <a:t>가까</a:t>
            </a:r>
            <a:r>
              <a:rPr lang="ko-KR" altLang="en-US" sz="2400" dirty="0">
                <a:solidFill>
                  <a:srgbClr val="0070C0"/>
                </a:solidFill>
              </a:rPr>
              <a:t>워서</a:t>
            </a:r>
            <a:endParaRPr lang="en-US" sz="2400" dirty="0">
              <a:solidFill>
                <a:srgbClr val="0070C0"/>
              </a:solidFill>
            </a:endParaRPr>
          </a:p>
        </p:txBody>
      </p:sp>
      <p:graphicFrame>
        <p:nvGraphicFramePr>
          <p:cNvPr id="15" name="Content Placeholder 4">
            <a:extLst>
              <a:ext uri="{FF2B5EF4-FFF2-40B4-BE49-F238E27FC236}">
                <a16:creationId xmlns:a16="http://schemas.microsoft.com/office/drawing/2014/main" id="{73F00F56-B5BD-4945-9C15-DB5BB24081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83970"/>
              </p:ext>
            </p:extLst>
          </p:nvPr>
        </p:nvGraphicFramePr>
        <p:xfrm>
          <a:off x="201442" y="339106"/>
          <a:ext cx="11697840" cy="51816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문법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    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The clausal connective -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아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/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80FF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어서</a:t>
                      </a:r>
                      <a:r>
                        <a:rPr kumimoji="0" lang="ko-KR" altLang="en-US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80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2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(cause)</a:t>
                      </a:r>
                      <a:endParaRPr kumimoji="0" lang="en-US" sz="2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80FF"/>
                        </a:solidFill>
                        <a:effectLst/>
                        <a:uLnTx/>
                        <a:uFillTx/>
                        <a:latin typeface="나눔고딕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A2707C72-A2EA-0F49-B863-06336C12DA5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69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96EA2DC-BE25-3041-A0AA-2565ACBEEF7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177"/>
            <a:ext cx="5689601" cy="343182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605C29-5787-9543-9BBF-D210832CA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6485" y="94032"/>
            <a:ext cx="6565515" cy="572127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482723" y="4722880"/>
            <a:ext cx="1236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추워서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3035" y="2782474"/>
            <a:ext cx="135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더워서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3035" y="3746325"/>
            <a:ext cx="992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와서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944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98000" y="812800"/>
            <a:ext cx="2280477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아래</a:t>
            </a:r>
            <a:r>
              <a:rPr lang="en-US" altLang="ko-KR" sz="1200" dirty="0"/>
              <a:t> </a:t>
            </a:r>
            <a:r>
              <a:rPr lang="ko-KR" altLang="en-US" sz="1200" dirty="0"/>
              <a:t>스피커를</a:t>
            </a:r>
            <a:r>
              <a:rPr lang="en-US" altLang="ko-KR" sz="1200" dirty="0"/>
              <a:t> </a:t>
            </a:r>
            <a:r>
              <a:rPr lang="ko-KR" altLang="en-US" sz="1200" dirty="0"/>
              <a:t>누르세요</a:t>
            </a:r>
            <a:endParaRPr lang="en-US" sz="1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B8A9B-ADF4-514B-9C9F-699D647127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352" y="-30145"/>
            <a:ext cx="6258804" cy="606177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83565B9-F1DE-B04E-9D8F-38D5FF68A9AC}"/>
              </a:ext>
            </a:extLst>
          </p:cNvPr>
          <p:cNvSpPr txBox="1"/>
          <p:nvPr/>
        </p:nvSpPr>
        <p:spPr>
          <a:xfrm>
            <a:off x="4314776" y="1902181"/>
            <a:ext cx="53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77C14E-E6A6-374C-91A7-3FA2CF8AA1DD}"/>
              </a:ext>
            </a:extLst>
          </p:cNvPr>
          <p:cNvSpPr txBox="1"/>
          <p:nvPr/>
        </p:nvSpPr>
        <p:spPr>
          <a:xfrm>
            <a:off x="7175806" y="2851541"/>
            <a:ext cx="53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70C261-0992-B940-ABAB-685A3BD4F366}"/>
              </a:ext>
            </a:extLst>
          </p:cNvPr>
          <p:cNvSpPr txBox="1"/>
          <p:nvPr/>
        </p:nvSpPr>
        <p:spPr>
          <a:xfrm>
            <a:off x="7185854" y="3840867"/>
            <a:ext cx="53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  <p:pic>
        <p:nvPicPr>
          <p:cNvPr id="4" name="Track 014" descr="Track 014">
            <a:hlinkClick r:id="" action="ppaction://media"/>
            <a:extLst>
              <a:ext uri="{FF2B5EF4-FFF2-40B4-BE49-F238E27FC236}">
                <a16:creationId xmlns:a16="http://schemas.microsoft.com/office/drawing/2014/main" id="{F86340FF-BD53-954B-A71C-0A80B9CEC1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2725" y="1241108"/>
            <a:ext cx="812800" cy="812800"/>
          </a:xfrm>
          <a:prstGeom prst="rect">
            <a:avLst/>
          </a:prstGeom>
          <a:solidFill>
            <a:srgbClr val="FC0280"/>
          </a:solid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6C8F40E-CE92-E043-8510-AF514D833220}"/>
              </a:ext>
            </a:extLst>
          </p:cNvPr>
          <p:cNvSpPr txBox="1"/>
          <p:nvPr/>
        </p:nvSpPr>
        <p:spPr>
          <a:xfrm>
            <a:off x="4345337" y="4772201"/>
            <a:ext cx="536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5843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2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/>
      <p:bldP spid="14" grpId="0"/>
      <p:bldP spid="15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76475E-989A-C14A-9F6F-1112A53147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752" y="156497"/>
            <a:ext cx="7096180" cy="602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9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5ADA4F-0C2C-3A4F-95AF-291FE1FF17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72" y="216605"/>
            <a:ext cx="9664700" cy="8255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64DDC6-BE33-694F-8D5A-2D60447A7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166" y="977899"/>
            <a:ext cx="8808511" cy="19494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C78603B-5D83-9E42-BBD1-D79CF87C62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045" y="3024876"/>
            <a:ext cx="2224091" cy="169599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692D54-2094-2B43-B60A-27D21F0A2D90}"/>
              </a:ext>
            </a:extLst>
          </p:cNvPr>
          <p:cNvSpPr txBox="1"/>
          <p:nvPr/>
        </p:nvSpPr>
        <p:spPr>
          <a:xfrm>
            <a:off x="225073" y="4720872"/>
            <a:ext cx="392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토마스는 무슨 계절을 좋아해요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C0280"/>
                </a:solidFill>
              </a:rPr>
              <a:t>봄</a:t>
            </a:r>
            <a:r>
              <a:rPr lang="ko-KR" altLang="en-US" dirty="0"/>
              <a:t>을 좋아해요</a:t>
            </a:r>
            <a:r>
              <a:rPr lang="en-US" altLang="ko-K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왜요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C0280"/>
                </a:solidFill>
              </a:rPr>
              <a:t>시원해서</a:t>
            </a:r>
            <a:r>
              <a:rPr lang="ko-KR" altLang="en-US" dirty="0"/>
              <a:t> 좋아해요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5CE0CB-9DA6-4140-A512-ED097444D8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70400" y="3024876"/>
            <a:ext cx="1783644" cy="144921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3209568-393F-9B46-9439-8512DD9FC84B}"/>
              </a:ext>
            </a:extLst>
          </p:cNvPr>
          <p:cNvSpPr txBox="1"/>
          <p:nvPr/>
        </p:nvSpPr>
        <p:spPr>
          <a:xfrm>
            <a:off x="4012495" y="4643948"/>
            <a:ext cx="392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토마스는 무슨 계절을 좋아해요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C0280"/>
                </a:solidFill>
              </a:rPr>
              <a:t>겨울</a:t>
            </a:r>
            <a:r>
              <a:rPr lang="ko-KR" altLang="en-US" dirty="0"/>
              <a:t>을 좋아해요</a:t>
            </a:r>
            <a:r>
              <a:rPr lang="en-US" altLang="ko-K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왜요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C0280"/>
                </a:solidFill>
              </a:rPr>
              <a:t>눈이 와서</a:t>
            </a:r>
            <a:r>
              <a:rPr lang="ko-KR" altLang="en-US" dirty="0"/>
              <a:t> 좋아해요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C7ED28D-77A3-7B4D-88E5-AFC6E8A7DD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08623" y="2927350"/>
            <a:ext cx="1924756" cy="1476269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CEF8257-7618-2741-81DB-3DEAADBD54F4}"/>
              </a:ext>
            </a:extLst>
          </p:cNvPr>
          <p:cNvSpPr txBox="1"/>
          <p:nvPr/>
        </p:nvSpPr>
        <p:spPr>
          <a:xfrm>
            <a:off x="7941733" y="4573480"/>
            <a:ext cx="3929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토마스는 무슨 계절을 좋아해요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C0280"/>
                </a:solidFill>
              </a:rPr>
              <a:t>여름</a:t>
            </a:r>
            <a:r>
              <a:rPr lang="ko-KR" altLang="en-US" dirty="0"/>
              <a:t>을 좋아해요</a:t>
            </a:r>
            <a:r>
              <a:rPr lang="en-US" altLang="ko-KR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/>
              <a:t>왜요</a:t>
            </a:r>
            <a:r>
              <a:rPr lang="en-US" altLang="ko-KR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dirty="0">
                <a:solidFill>
                  <a:srgbClr val="FC0280"/>
                </a:solidFill>
              </a:rPr>
              <a:t>여름 방학이 있어서 </a:t>
            </a:r>
            <a:r>
              <a:rPr lang="ko-KR" altLang="en-US" dirty="0"/>
              <a:t>좋아해요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6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0518224-BE20-CB4E-8B24-3198077014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486" y="-47119"/>
            <a:ext cx="6963028" cy="61697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513704" y="3971030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3752" y="4447344"/>
            <a:ext cx="36420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4B893F8-ECE7-4545-9E75-E4439804CBF6}"/>
              </a:ext>
            </a:extLst>
          </p:cNvPr>
          <p:cNvSpPr txBox="1"/>
          <p:nvPr/>
        </p:nvSpPr>
        <p:spPr>
          <a:xfrm>
            <a:off x="6554063" y="4943753"/>
            <a:ext cx="34496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500" dirty="0">
                <a:solidFill>
                  <a:srgbClr val="FF0000"/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8A43BB8-8D7A-3646-9072-DC4A44D2B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09" y="240593"/>
            <a:ext cx="11798291" cy="559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91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085E144-997C-5642-9B3F-6CE077F5BF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88" y="191911"/>
            <a:ext cx="6424915" cy="5396089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63A4CE-FD4F-3C4A-BBA5-14F522B120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869" y="2149647"/>
            <a:ext cx="6574131" cy="3438353"/>
          </a:xfrm>
          <a:prstGeom prst="rect">
            <a:avLst/>
          </a:prstGeom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938706F-7453-EB4F-B741-6F3B2B21AB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4579541"/>
              </p:ext>
            </p:extLst>
          </p:nvPr>
        </p:nvGraphicFramePr>
        <p:xfrm>
          <a:off x="6266542" y="965199"/>
          <a:ext cx="1689925" cy="10673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Document" showAsIcon="1" r:id="rId6" imgW="965200" imgH="609600" progId="Word.Document.12">
                  <p:embed/>
                </p:oleObj>
              </mc:Choice>
              <mc:Fallback>
                <p:oleObj name="Document" showAsIcon="1" r:id="rId6" imgW="965200" imgH="609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66542" y="965199"/>
                        <a:ext cx="1689925" cy="106732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77742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B832034-C92A-6040-8855-DCD1EE5E80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7" y="248354"/>
            <a:ext cx="5968403" cy="5872755"/>
          </a:xfrm>
          <a:prstGeom prst="rect">
            <a:avLst/>
          </a:prstGeom>
        </p:spPr>
      </p:pic>
      <p:pic>
        <p:nvPicPr>
          <p:cNvPr id="8" name="Picture 7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EF86DB96-0928-404B-A36A-5A86A0D86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421" y="248354"/>
            <a:ext cx="6206982" cy="25612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70FC424-C545-C040-A9B5-26AA0904A274}"/>
              </a:ext>
            </a:extLst>
          </p:cNvPr>
          <p:cNvSpPr txBox="1"/>
          <p:nvPr/>
        </p:nvSpPr>
        <p:spPr>
          <a:xfrm>
            <a:off x="6641045" y="3330222"/>
            <a:ext cx="463973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000" dirty="0"/>
              <a:t>한국의 </a:t>
            </a:r>
            <a:r>
              <a:rPr lang="ko-KR" altLang="en-US" sz="2000" dirty="0">
                <a:hlinkClick r:id="rId5"/>
              </a:rPr>
              <a:t>사계절</a:t>
            </a:r>
            <a:r>
              <a:rPr lang="ko-KR" altLang="en-US" sz="2000" dirty="0"/>
              <a:t>을 영상으로 같이 봐요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4824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0821" y="365125"/>
            <a:ext cx="9449237" cy="150810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ko-KR" altLang="en-US" sz="3600" dirty="0"/>
              <a:t>읽기</a:t>
            </a:r>
            <a:r>
              <a:rPr lang="en-US" altLang="ko-KR" sz="3600" dirty="0"/>
              <a:t> </a:t>
            </a:r>
            <a:r>
              <a:rPr lang="ko-KR" altLang="en-US" sz="3600" dirty="0"/>
              <a:t>연습</a:t>
            </a:r>
            <a:r>
              <a:rPr lang="en-US" altLang="ko-KR" sz="3600" dirty="0"/>
              <a:t> 5</a:t>
            </a:r>
          </a:p>
          <a:p>
            <a:endParaRPr lang="en-US" sz="3600" dirty="0"/>
          </a:p>
          <a:p>
            <a:r>
              <a:rPr lang="ko-KR" altLang="en-US" sz="2000" dirty="0">
                <a:solidFill>
                  <a:srgbClr val="FF0000"/>
                </a:solidFill>
              </a:rPr>
              <a:t>이곳</a:t>
            </a:r>
            <a:r>
              <a:rPr lang="ko-KR" altLang="en-US" sz="2000" dirty="0"/>
              <a:t>을</a:t>
            </a:r>
            <a:r>
              <a:rPr lang="en-US" altLang="ko-KR" sz="2000" dirty="0"/>
              <a:t> </a:t>
            </a:r>
            <a:r>
              <a:rPr lang="ko-KR" altLang="en-US" sz="2000" dirty="0"/>
              <a:t>클릭하여</a:t>
            </a:r>
            <a:r>
              <a:rPr lang="en-US" altLang="ko-KR" sz="2000" dirty="0"/>
              <a:t> </a:t>
            </a:r>
            <a:r>
              <a:rPr lang="ko-KR" altLang="en-US" sz="2000" dirty="0"/>
              <a:t>읽은</a:t>
            </a:r>
            <a:r>
              <a:rPr lang="en-US" altLang="ko-KR" sz="2000" dirty="0"/>
              <a:t> </a:t>
            </a:r>
            <a:r>
              <a:rPr lang="ko-KR" altLang="en-US" sz="2000" dirty="0"/>
              <a:t>것을</a:t>
            </a:r>
            <a:r>
              <a:rPr lang="en-US" altLang="ko-KR" sz="2000" dirty="0"/>
              <a:t> </a:t>
            </a:r>
            <a:r>
              <a:rPr lang="ko-KR" altLang="en-US" sz="2000" dirty="0"/>
              <a:t>녹음해</a:t>
            </a:r>
            <a:r>
              <a:rPr lang="en-US" altLang="ko-KR" sz="2000" dirty="0"/>
              <a:t> </a:t>
            </a:r>
            <a:r>
              <a:rPr lang="ko-KR" altLang="en-US" sz="2000" dirty="0"/>
              <a:t>보세요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290821" y="1873230"/>
            <a:ext cx="9449237" cy="380623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300" dirty="0"/>
              <a:t>오늘은 날씨가 춥고 비가 와요</a:t>
            </a:r>
            <a:r>
              <a:rPr lang="en-US" altLang="ko-KR" sz="3300" dirty="0"/>
              <a:t>.</a:t>
            </a:r>
            <a:r>
              <a:rPr lang="ko-KR" altLang="en-US" sz="3300" dirty="0"/>
              <a:t> </a:t>
            </a:r>
            <a:endParaRPr lang="en-US" altLang="ko-KR" sz="3300" dirty="0"/>
          </a:p>
          <a:p>
            <a:pPr>
              <a:lnSpc>
                <a:spcPct val="150000"/>
              </a:lnSpc>
            </a:pPr>
            <a:r>
              <a:rPr lang="ko-KR" altLang="en-US" sz="3300" dirty="0"/>
              <a:t>그래서 토마스는 오늘 운동장에 안 가요</a:t>
            </a:r>
            <a:r>
              <a:rPr lang="en-US" altLang="ko-KR" sz="3300" dirty="0"/>
              <a:t>.</a:t>
            </a:r>
            <a:r>
              <a:rPr lang="ko-KR" altLang="en-US" sz="3300" dirty="0"/>
              <a:t> </a:t>
            </a:r>
            <a:endParaRPr lang="en-US" altLang="ko-KR" sz="3300" dirty="0"/>
          </a:p>
          <a:p>
            <a:pPr>
              <a:lnSpc>
                <a:spcPct val="150000"/>
              </a:lnSpc>
            </a:pPr>
            <a:r>
              <a:rPr lang="ko-KR" altLang="en-US" sz="3300" dirty="0"/>
              <a:t>토마스는 </a:t>
            </a:r>
            <a:r>
              <a:rPr lang="ko-KR" altLang="en-US" sz="3300" dirty="0" err="1"/>
              <a:t>민수하고</a:t>
            </a:r>
            <a:r>
              <a:rPr lang="ko-KR" altLang="en-US" sz="3300" dirty="0"/>
              <a:t> 같이 체육관에 가요</a:t>
            </a:r>
            <a:r>
              <a:rPr lang="en-US" altLang="ko-KR" sz="3300" dirty="0"/>
              <a:t>.</a:t>
            </a:r>
            <a:r>
              <a:rPr lang="ko-KR" altLang="en-US" sz="3300" dirty="0"/>
              <a:t> 체육관에서 농구를 해요</a:t>
            </a:r>
            <a:r>
              <a:rPr lang="en-US" altLang="ko-KR" sz="3300" dirty="0"/>
              <a:t>.</a:t>
            </a:r>
            <a:r>
              <a:rPr lang="ko-KR" altLang="en-US" sz="3300" dirty="0"/>
              <a:t> </a:t>
            </a:r>
            <a:endParaRPr lang="en-US" altLang="ko-KR" sz="3300" dirty="0"/>
          </a:p>
          <a:p>
            <a:pPr>
              <a:lnSpc>
                <a:spcPct val="150000"/>
              </a:lnSpc>
            </a:pPr>
            <a:r>
              <a:rPr lang="ko-KR" altLang="en-US" sz="3300" dirty="0"/>
              <a:t>토마스는 농구를 좋아해요</a:t>
            </a:r>
            <a:r>
              <a:rPr lang="en-US" altLang="ko-KR" sz="3300" dirty="0"/>
              <a:t>.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319851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85731" y="320590"/>
            <a:ext cx="9449237" cy="206210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3600" dirty="0"/>
              <a:t>글 읽고 답하기</a:t>
            </a:r>
            <a:r>
              <a:rPr lang="en-US" altLang="ko-KR" sz="3600" dirty="0"/>
              <a:t>  Reading comprehension</a:t>
            </a:r>
            <a:endParaRPr lang="en-US" sz="3600" dirty="0"/>
          </a:p>
          <a:p>
            <a:pPr algn="ctr"/>
            <a:endParaRPr lang="en-US" altLang="ko-KR" sz="2800" dirty="0"/>
          </a:p>
          <a:p>
            <a:pPr algn="ctr"/>
            <a:r>
              <a:rPr lang="ko-KR" altLang="en-US" sz="2800" u="sng" dirty="0">
                <a:solidFill>
                  <a:srgbClr val="FF0000"/>
                </a:solidFill>
              </a:rPr>
              <a:t>이곳</a:t>
            </a:r>
            <a:r>
              <a:rPr lang="ko-KR" altLang="en-US" sz="2800" dirty="0">
                <a:solidFill>
                  <a:srgbClr val="0000FF"/>
                </a:solidFill>
              </a:rPr>
              <a:t>을 눌러서 </a:t>
            </a:r>
            <a:r>
              <a:rPr lang="en-US" altLang="ko-KR" sz="2800" dirty="0" err="1">
                <a:solidFill>
                  <a:srgbClr val="0000FF"/>
                </a:solidFill>
              </a:rPr>
              <a:t>google</a:t>
            </a:r>
            <a:r>
              <a:rPr lang="en-US" altLang="ko-KR" sz="2800" dirty="0">
                <a:solidFill>
                  <a:srgbClr val="0000FF"/>
                </a:solidFill>
              </a:rPr>
              <a:t> form</a:t>
            </a:r>
            <a:r>
              <a:rPr lang="ko-KR" altLang="en-US" sz="2800" dirty="0">
                <a:solidFill>
                  <a:srgbClr val="0000FF"/>
                </a:solidFill>
              </a:rPr>
              <a:t>으로 이동해 문제를 풀어 보세요</a:t>
            </a:r>
            <a:r>
              <a:rPr lang="en-US" altLang="ko-KR" sz="2800" dirty="0">
                <a:solidFill>
                  <a:srgbClr val="0000FF"/>
                </a:solidFill>
              </a:rPr>
              <a:t>.</a:t>
            </a:r>
          </a:p>
          <a:p>
            <a:pPr algn="ctr"/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420626" y="2442578"/>
            <a:ext cx="11446254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dirty="0"/>
              <a:t>옛날 옛날에 아기 돼지 삼 형제와 엄마 돼지가 살았습니다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어느 날 엄마 돼지는 아기 돼지들을 불러 이렇게 말했습니다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600" dirty="0"/>
              <a:t>“</a:t>
            </a:r>
            <a:r>
              <a:rPr lang="ko-KR" altLang="en-US" sz="1600" dirty="0"/>
              <a:t>이제 너희들도 다 컸으니</a:t>
            </a:r>
            <a:r>
              <a:rPr lang="en-US" altLang="ko-KR" sz="1600" dirty="0"/>
              <a:t>,</a:t>
            </a:r>
            <a:r>
              <a:rPr lang="ko-KR" altLang="en-US" sz="1600" dirty="0"/>
              <a:t> 새로운 곳에 가서 살아가거라</a:t>
            </a:r>
            <a:r>
              <a:rPr lang="en-US" altLang="ko-KR" sz="1600" dirty="0"/>
              <a:t>.</a:t>
            </a:r>
            <a:r>
              <a:rPr lang="ko-KR" altLang="en-US" sz="1600" dirty="0"/>
              <a:t> 무슨 일을 하든 최선을 다해야 해</a:t>
            </a:r>
            <a:r>
              <a:rPr lang="en-US" altLang="ko-KR" sz="1600" dirty="0"/>
              <a:t>.</a:t>
            </a:r>
            <a:r>
              <a:rPr lang="ko-KR" altLang="en-US" sz="1600" dirty="0"/>
              <a:t> 그리고 늑대를 조심하는 것도 잊지 말아라</a:t>
            </a:r>
            <a:r>
              <a:rPr lang="en-US" altLang="ko-KR" sz="1600" dirty="0"/>
              <a:t>.”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그 다음 날 아기 돼지 삼 형제는 집을 떠났습니다</a:t>
            </a:r>
            <a:r>
              <a:rPr lang="en-US" altLang="ko-KR" sz="1600" dirty="0"/>
              <a:t>.</a:t>
            </a:r>
            <a:r>
              <a:rPr lang="ko-KR" altLang="en-US" sz="1600" dirty="0"/>
              <a:t> 함께 길을 가던 삼 형제는 늑대를 피할 수 있는 자신만의 집을 지을 곳을 찾아 헤어졌어요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노는 걸 좋아하는 첫째 돼지는 짚으로 집을 지었어요</a:t>
            </a:r>
            <a:r>
              <a:rPr lang="en-US" altLang="ko-KR" sz="1600" dirty="0"/>
              <a:t>.</a:t>
            </a:r>
            <a:r>
              <a:rPr lang="ko-KR" altLang="en-US" sz="1600" dirty="0"/>
              <a:t> 첫째 돼지는 늑대가 오지 않을 것이라고 생각하며 대충 집을 지었어요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먹는 걸 좋아하는 둘째 돼지는 나무로 집을 지었어요</a:t>
            </a:r>
            <a:r>
              <a:rPr lang="en-US" altLang="ko-KR" sz="1600" dirty="0"/>
              <a:t>.</a:t>
            </a:r>
            <a:r>
              <a:rPr lang="ko-KR" altLang="en-US" sz="1600" dirty="0"/>
              <a:t> 둘째 돼지는 집을 대충 지어도 괜찮을 거라고 생각하며 대강 집을 지었어요</a:t>
            </a:r>
            <a:r>
              <a:rPr lang="en-US" altLang="ko-KR" sz="16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1600" dirty="0"/>
              <a:t>부지런한 셋째 돼지는 어떻게 하면 튼튼한 집을 지을 수 있을까 계속 생각하였어요</a:t>
            </a:r>
            <a:r>
              <a:rPr lang="en-US" altLang="ko-KR" sz="1600" dirty="0"/>
              <a:t>.</a:t>
            </a:r>
            <a:endParaRPr lang="en-US" sz="1600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5F980D6-4E27-6340-BD28-433212E8C3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490108"/>
              </p:ext>
            </p:extLst>
          </p:nvPr>
        </p:nvGraphicFramePr>
        <p:xfrm>
          <a:off x="10690225" y="1074738"/>
          <a:ext cx="1344613" cy="114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ocument" showAsIcon="1" r:id="rId4" imgW="914400" imgH="781200" progId="Word.Document.12">
                  <p:embed/>
                </p:oleObj>
              </mc:Choice>
              <mc:Fallback>
                <p:oleObj name="Document" showAsIcon="1" r:id="rId4" imgW="914400" imgH="7812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90225" y="1074738"/>
                        <a:ext cx="1344613" cy="1149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43246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788" y="1581163"/>
            <a:ext cx="11526424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altLang="ko-KR" sz="2400" dirty="0"/>
          </a:p>
          <a:p>
            <a:pPr algn="ctr"/>
            <a:r>
              <a:rPr lang="en-US" altLang="ko-KR" sz="3200" dirty="0">
                <a:hlinkClick r:id="rId3"/>
              </a:rPr>
              <a:t>[</a:t>
            </a:r>
            <a:r>
              <a:rPr lang="ko-KR" altLang="en-US" sz="3200" dirty="0">
                <a:hlinkClick r:id="rId3"/>
              </a:rPr>
              <a:t>키즈 동화</a:t>
            </a:r>
            <a:r>
              <a:rPr lang="en-US" altLang="ko-KR" sz="3200" dirty="0">
                <a:hlinkClick r:id="rId3"/>
              </a:rPr>
              <a:t>]</a:t>
            </a:r>
            <a:r>
              <a:rPr lang="en-US" altLang="ko-KR" sz="3200" dirty="0"/>
              <a:t> </a:t>
            </a:r>
            <a:r>
              <a:rPr lang="ko-KR" altLang="en-US" sz="3200" dirty="0"/>
              <a:t>봄</a:t>
            </a:r>
            <a:r>
              <a:rPr lang="en-US" altLang="ko-KR" sz="3200" dirty="0"/>
              <a:t>,</a:t>
            </a:r>
            <a:r>
              <a:rPr lang="ko-KR" altLang="en-US" sz="3200" dirty="0"/>
              <a:t> 여름</a:t>
            </a:r>
            <a:r>
              <a:rPr lang="en-US" altLang="ko-KR" sz="3200" dirty="0"/>
              <a:t>,</a:t>
            </a:r>
            <a:r>
              <a:rPr lang="ko-KR" altLang="en-US" sz="3200" dirty="0"/>
              <a:t> 가을</a:t>
            </a:r>
            <a:r>
              <a:rPr lang="en-US" altLang="ko-KR" sz="3200" dirty="0"/>
              <a:t>,</a:t>
            </a:r>
            <a:r>
              <a:rPr lang="ko-KR" altLang="en-US" sz="3200" dirty="0"/>
              <a:t> 겨울 계절을 배워요</a:t>
            </a:r>
            <a:endParaRPr lang="en-US" altLang="ko-KR" sz="3200" dirty="0"/>
          </a:p>
          <a:p>
            <a:pPr algn="ctr"/>
            <a:r>
              <a:rPr lang="ko-KR" altLang="en-US" sz="3200" dirty="0"/>
              <a:t> </a:t>
            </a:r>
            <a:r>
              <a:rPr lang="en-US" sz="3200" dirty="0"/>
              <a:t>Learn the four seasons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CBE058-7B90-4C4E-A46D-4FCDAA7F8891}"/>
              </a:ext>
            </a:extLst>
          </p:cNvPr>
          <p:cNvSpPr txBox="1"/>
          <p:nvPr/>
        </p:nvSpPr>
        <p:spPr>
          <a:xfrm>
            <a:off x="3273777" y="3251076"/>
            <a:ext cx="564444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‘</a:t>
            </a:r>
            <a:r>
              <a:rPr lang="ko-KR" altLang="en-US" dirty="0"/>
              <a:t>키즈 동화</a:t>
            </a:r>
            <a:r>
              <a:rPr lang="en-US" altLang="ko-KR" dirty="0"/>
              <a:t>’</a:t>
            </a:r>
            <a:r>
              <a:rPr lang="ko-KR" altLang="en-US" dirty="0"/>
              <a:t>를 눌러 동화를 함께 봐요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6787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5192" y="2231547"/>
            <a:ext cx="10515600" cy="323019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114300" indent="0" algn="ctr">
              <a:buNone/>
            </a:pP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다 같이 </a:t>
            </a:r>
            <a:endParaRPr lang="en-US" altLang="ko-KR" dirty="0"/>
          </a:p>
          <a:p>
            <a:pPr marL="114300" indent="0" algn="ctr">
              <a:buNone/>
            </a:pPr>
            <a:r>
              <a:rPr lang="ko-KR" altLang="en-US" dirty="0"/>
              <a:t>워크북 하기</a:t>
            </a:r>
            <a:r>
              <a:rPr lang="en-US" altLang="ko-KR" dirty="0"/>
              <a:t>/</a:t>
            </a:r>
            <a:r>
              <a:rPr lang="ko-KR" altLang="en-US" dirty="0"/>
              <a:t>워크북 정답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7369215"/>
              </p:ext>
            </p:extLst>
          </p:nvPr>
        </p:nvGraphicFramePr>
        <p:xfrm>
          <a:off x="838489" y="799482"/>
          <a:ext cx="10542765" cy="8585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5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3000" b="1" dirty="0">
                          <a:latin typeface="+mn-lt"/>
                          <a:cs typeface="Arial Black"/>
                        </a:rPr>
                        <a:t>워크북 </a:t>
                      </a:r>
                      <a:r>
                        <a:rPr lang="en-US" altLang="ko-KR" sz="3000" b="1" dirty="0">
                          <a:latin typeface="+mn-lt"/>
                          <a:cs typeface="Arial Black"/>
                        </a:rPr>
                        <a:t>(Workbook)</a:t>
                      </a:r>
                    </a:p>
                  </a:txBody>
                  <a:tcPr marL="121920" marR="121920" anchor="ctr">
                    <a:lnL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79646">
                          <a:lumMod val="40000"/>
                          <a:lumOff val="6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91887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4053E73B-2177-1942-8FD2-86938007C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387" y="6212"/>
            <a:ext cx="6817101" cy="617673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6AADFFA-D982-3D4B-A050-69144C47DA96}"/>
              </a:ext>
            </a:extLst>
          </p:cNvPr>
          <p:cNvCxnSpPr>
            <a:cxnSpLocks/>
          </p:cNvCxnSpPr>
          <p:nvPr/>
        </p:nvCxnSpPr>
        <p:spPr>
          <a:xfrm>
            <a:off x="4357511" y="3951111"/>
            <a:ext cx="1016000" cy="88053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5D5F981-8818-6442-9A7F-305F2B056E80}"/>
              </a:ext>
            </a:extLst>
          </p:cNvPr>
          <p:cNvCxnSpPr>
            <a:cxnSpLocks/>
          </p:cNvCxnSpPr>
          <p:nvPr/>
        </p:nvCxnSpPr>
        <p:spPr>
          <a:xfrm>
            <a:off x="6603999" y="4831644"/>
            <a:ext cx="112889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1BD2BC-E190-0348-B1E4-F34D8E877068}"/>
              </a:ext>
            </a:extLst>
          </p:cNvPr>
          <p:cNvCxnSpPr>
            <a:cxnSpLocks/>
          </p:cNvCxnSpPr>
          <p:nvPr/>
        </p:nvCxnSpPr>
        <p:spPr>
          <a:xfrm>
            <a:off x="4402667" y="4831644"/>
            <a:ext cx="1016000" cy="88053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A4212C-7C3A-F348-AA3D-43767CDE63FD}"/>
              </a:ext>
            </a:extLst>
          </p:cNvPr>
          <p:cNvCxnSpPr>
            <a:cxnSpLocks/>
          </p:cNvCxnSpPr>
          <p:nvPr/>
        </p:nvCxnSpPr>
        <p:spPr>
          <a:xfrm flipH="1" flipV="1">
            <a:off x="6603999" y="5712177"/>
            <a:ext cx="1128890" cy="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F2D8EF7-BF7B-434D-8CE5-12A804154E36}"/>
              </a:ext>
            </a:extLst>
          </p:cNvPr>
          <p:cNvCxnSpPr>
            <a:cxnSpLocks/>
          </p:cNvCxnSpPr>
          <p:nvPr/>
        </p:nvCxnSpPr>
        <p:spPr>
          <a:xfrm flipH="1">
            <a:off x="4480994" y="3999635"/>
            <a:ext cx="892517" cy="171254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9FBA9FEE-4F2A-544D-B799-08AA8E4CF25D}"/>
              </a:ext>
            </a:extLst>
          </p:cNvPr>
          <p:cNvCxnSpPr>
            <a:cxnSpLocks/>
          </p:cNvCxnSpPr>
          <p:nvPr/>
        </p:nvCxnSpPr>
        <p:spPr>
          <a:xfrm flipV="1">
            <a:off x="6603999" y="3094577"/>
            <a:ext cx="1128890" cy="840693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028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rgbClr val="DEEBF7"/>
          </a:solidFill>
        </p:spPr>
        <p:txBody>
          <a:bodyPr/>
          <a:lstStyle/>
          <a:p>
            <a:r>
              <a:rPr lang="ko-KR" altLang="en-US" dirty="0"/>
              <a:t>들어가기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56671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ko-KR" altLang="en-US" dirty="0"/>
              <a:t>오늘 날씨가 어때요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어떤 날씨를 좋아해요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  <a:p>
            <a:r>
              <a:rPr lang="ko-KR" altLang="en-US" dirty="0"/>
              <a:t>무슨 계절을 좋아해요</a:t>
            </a:r>
            <a:r>
              <a:rPr lang="en-US" altLang="ko-KR" dirty="0"/>
              <a:t>?</a:t>
            </a:r>
          </a:p>
          <a:p>
            <a:pPr marL="114300" indent="0">
              <a:buNone/>
            </a:pPr>
            <a:endParaRPr lang="en-US" altLang="ko-KR" dirty="0"/>
          </a:p>
          <a:p>
            <a:endParaRPr lang="en-US" altLang="ko-K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34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B8E35E2-DB8C-1B43-8B60-4D6C9100E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25" y="365611"/>
            <a:ext cx="11286490" cy="53696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28169" y="4986195"/>
            <a:ext cx="1556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눈이 오다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7F4773-303F-F746-A120-A103167B78B8}"/>
              </a:ext>
            </a:extLst>
          </p:cNvPr>
          <p:cNvSpPr txBox="1"/>
          <p:nvPr/>
        </p:nvSpPr>
        <p:spPr>
          <a:xfrm>
            <a:off x="9708776" y="4986195"/>
            <a:ext cx="1726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바람이 불다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14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BF11C84-79E8-6248-A7C4-B7E3D048B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71" y="224894"/>
            <a:ext cx="6298673" cy="3719689"/>
          </a:xfrm>
          <a:prstGeom prst="rect">
            <a:avLst/>
          </a:prstGeom>
        </p:spPr>
      </p:pic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2A91A0C4-4144-934E-8B25-4E1FD767A4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9587" y="982133"/>
            <a:ext cx="6465742" cy="489373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79880" y="3228944"/>
            <a:ext cx="1380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귀여워요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54395" y="1684628"/>
            <a:ext cx="2925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더워요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A5CDAA-14AB-8240-A118-A8CF4EBEC878}"/>
              </a:ext>
            </a:extLst>
          </p:cNvPr>
          <p:cNvSpPr txBox="1"/>
          <p:nvPr/>
        </p:nvSpPr>
        <p:spPr>
          <a:xfrm>
            <a:off x="9423480" y="3028889"/>
            <a:ext cx="1380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쉬워요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4C6C35-8C48-1B45-A684-A976C6DC02AA}"/>
              </a:ext>
            </a:extLst>
          </p:cNvPr>
          <p:cNvSpPr txBox="1"/>
          <p:nvPr/>
        </p:nvSpPr>
        <p:spPr>
          <a:xfrm>
            <a:off x="9999213" y="5075645"/>
            <a:ext cx="1380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어려워요</a:t>
            </a:r>
            <a:r>
              <a:rPr lang="en-US" altLang="ko-KR" sz="2000" dirty="0">
                <a:solidFill>
                  <a:srgbClr val="FF0000"/>
                </a:solidFill>
              </a:rPr>
              <a:t>.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13" grpId="0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CCFA51BA-A59E-FE42-81AD-B60F25435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82" y="0"/>
            <a:ext cx="6162782" cy="5994400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869F4BA4-5291-3548-9ECB-0AE20D968C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423026"/>
            <a:ext cx="6032500" cy="353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319FFC-B5F0-5847-839C-CF3468556E2A}"/>
              </a:ext>
            </a:extLst>
          </p:cNvPr>
          <p:cNvSpPr txBox="1"/>
          <p:nvPr/>
        </p:nvSpPr>
        <p:spPr>
          <a:xfrm>
            <a:off x="8324487" y="3155244"/>
            <a:ext cx="4229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없어서 물을 마셔요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71BE5B-0E0D-0F41-B40D-3A021B62C5D8}"/>
              </a:ext>
            </a:extLst>
          </p:cNvPr>
          <p:cNvSpPr txBox="1"/>
          <p:nvPr/>
        </p:nvSpPr>
        <p:spPr>
          <a:xfrm>
            <a:off x="8324487" y="3846976"/>
            <a:ext cx="2635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좋아서 공원에 가요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endParaRPr lang="en-US" dirty="0">
              <a:solidFill>
                <a:srgbClr val="FC028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0FD4B0-AC3B-B148-8AB6-40C4040DF780}"/>
              </a:ext>
            </a:extLst>
          </p:cNvPr>
          <p:cNvSpPr txBox="1"/>
          <p:nvPr/>
        </p:nvSpPr>
        <p:spPr>
          <a:xfrm>
            <a:off x="8324487" y="4464445"/>
            <a:ext cx="3458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재미 없어서 안 읽어요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endParaRPr lang="en-US" dirty="0">
              <a:solidFill>
                <a:srgbClr val="FC028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3DD19D3-DA92-D449-AC2A-04070C72AE31}"/>
              </a:ext>
            </a:extLst>
          </p:cNvPr>
          <p:cNvCxnSpPr>
            <a:cxnSpLocks/>
          </p:cNvCxnSpPr>
          <p:nvPr/>
        </p:nvCxnSpPr>
        <p:spPr>
          <a:xfrm>
            <a:off x="1704622" y="2111022"/>
            <a:ext cx="2528711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2A8BFC-1981-B84F-A65B-91F0268ABE3A}"/>
              </a:ext>
            </a:extLst>
          </p:cNvPr>
          <p:cNvCxnSpPr>
            <a:cxnSpLocks/>
          </p:cNvCxnSpPr>
          <p:nvPr/>
        </p:nvCxnSpPr>
        <p:spPr>
          <a:xfrm>
            <a:off x="1750253" y="3155244"/>
            <a:ext cx="2483080" cy="2149236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F8A717-F955-6A4D-9458-89799D35309B}"/>
              </a:ext>
            </a:extLst>
          </p:cNvPr>
          <p:cNvCxnSpPr>
            <a:cxnSpLocks/>
          </p:cNvCxnSpPr>
          <p:nvPr/>
        </p:nvCxnSpPr>
        <p:spPr>
          <a:xfrm flipV="1">
            <a:off x="1750253" y="1016000"/>
            <a:ext cx="2483080" cy="321386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8E94A7D-4702-FA4B-92C1-A826DE458F57}"/>
              </a:ext>
            </a:extLst>
          </p:cNvPr>
          <p:cNvCxnSpPr>
            <a:cxnSpLocks/>
          </p:cNvCxnSpPr>
          <p:nvPr/>
        </p:nvCxnSpPr>
        <p:spPr>
          <a:xfrm flipV="1">
            <a:off x="1750253" y="4229862"/>
            <a:ext cx="2483080" cy="107461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35C279D-694C-5D4C-B40C-D679FC77DEBF}"/>
              </a:ext>
            </a:extLst>
          </p:cNvPr>
          <p:cNvSpPr txBox="1"/>
          <p:nvPr/>
        </p:nvSpPr>
        <p:spPr>
          <a:xfrm>
            <a:off x="8399769" y="5093935"/>
            <a:ext cx="3458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C0280"/>
                </a:solidFill>
              </a:rPr>
              <a:t>와서 축구를 안 해요</a:t>
            </a:r>
            <a:r>
              <a:rPr lang="en-US" altLang="ko-KR" dirty="0">
                <a:solidFill>
                  <a:srgbClr val="FC0280"/>
                </a:solidFill>
              </a:rPr>
              <a:t>.</a:t>
            </a:r>
            <a:endParaRPr lang="en-US" dirty="0">
              <a:solidFill>
                <a:srgbClr val="FC02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3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2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19560364-624B-2B4C-A4E4-E3AE2FE15F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05" y="462139"/>
            <a:ext cx="5584541" cy="4330700"/>
          </a:xfrm>
          <a:prstGeom prst="rect">
            <a:avLst/>
          </a:prstGeom>
        </p:spPr>
      </p:pic>
      <p:pic>
        <p:nvPicPr>
          <p:cNvPr id="7" name="Picture 6" descr="A close up of a device&#10;&#10;Description automatically generated">
            <a:extLst>
              <a:ext uri="{FF2B5EF4-FFF2-40B4-BE49-F238E27FC236}">
                <a16:creationId xmlns:a16="http://schemas.microsoft.com/office/drawing/2014/main" id="{5004E6FC-5BDA-E748-9871-33BD5AE2CB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016" y="2783610"/>
            <a:ext cx="6552984" cy="33203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8CF232-F44D-8A47-9B49-19310FBD5580}"/>
              </a:ext>
            </a:extLst>
          </p:cNvPr>
          <p:cNvSpPr txBox="1"/>
          <p:nvPr/>
        </p:nvSpPr>
        <p:spPr>
          <a:xfrm>
            <a:off x="5699546" y="1919603"/>
            <a:ext cx="129822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/>
              <a:t>활동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00047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80377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영어권</a:t>
            </a:r>
            <a:r>
              <a:rPr lang="en-US" altLang="ko-KR" sz="1800" dirty="0"/>
              <a:t>)</a:t>
            </a:r>
          </a:p>
          <a:p>
            <a:r>
              <a:rPr lang="ko-KR" altLang="en-US" sz="1800" dirty="0"/>
              <a:t>재외동포를 위한 한국어 </a:t>
            </a:r>
            <a:r>
              <a:rPr lang="en-US" altLang="ko-KR" sz="1800" dirty="0"/>
              <a:t>1-2</a:t>
            </a:r>
            <a:r>
              <a:rPr lang="ko-KR" altLang="en-US" sz="1800" dirty="0"/>
              <a:t> </a:t>
            </a:r>
            <a:r>
              <a:rPr lang="en-US" altLang="ko-KR" sz="1800" dirty="0"/>
              <a:t>(</a:t>
            </a:r>
            <a:r>
              <a:rPr lang="ko-KR" altLang="en-US" sz="1800" dirty="0"/>
              <a:t>범용</a:t>
            </a:r>
            <a:r>
              <a:rPr lang="en-US" altLang="ko-KR" sz="1800" dirty="0"/>
              <a:t>)</a:t>
            </a:r>
          </a:p>
          <a:p>
            <a:r>
              <a:rPr lang="en-US" altLang="ko-KR" sz="1800" dirty="0"/>
              <a:t>Integrated Korean Beginning 2</a:t>
            </a:r>
          </a:p>
          <a:p>
            <a:r>
              <a:rPr lang="en-US" altLang="ko-KR" sz="1800" dirty="0" err="1"/>
              <a:t>Kleartextbook.com</a:t>
            </a:r>
            <a:endParaRPr lang="en-US" altLang="ko-KR" sz="1800" dirty="0"/>
          </a:p>
          <a:p>
            <a:r>
              <a:rPr lang="ko-KR" altLang="en-US" sz="1600" dirty="0"/>
              <a:t>하루 한장 독해 중에서 </a:t>
            </a:r>
            <a:r>
              <a:rPr lang="en-US" altLang="ko-KR" sz="1600" dirty="0" err="1"/>
              <a:t>Mirae</a:t>
            </a:r>
            <a:r>
              <a:rPr lang="ko-KR" altLang="en-US" sz="1600" dirty="0" err="1"/>
              <a:t>에듀</a:t>
            </a:r>
            <a:endParaRPr lang="en-US" altLang="ko-KR" sz="1600" dirty="0"/>
          </a:p>
          <a:p>
            <a:r>
              <a:rPr lang="en-US" altLang="ko-KR" sz="1600" dirty="0">
                <a:hlinkClick r:id="rId2"/>
              </a:rPr>
              <a:t>https://youtu.be/CY2VXqEpXzQ</a:t>
            </a:r>
            <a:endParaRPr lang="en-US" altLang="ko-KR" sz="1600" dirty="0"/>
          </a:p>
          <a:p>
            <a:r>
              <a:rPr lang="en-US" altLang="ko-KR" sz="1600" dirty="0"/>
              <a:t>https://</a:t>
            </a:r>
            <a:r>
              <a:rPr lang="en-US" altLang="ko-KR" sz="1600" dirty="0" err="1"/>
              <a:t>youtu.be</a:t>
            </a:r>
            <a:r>
              <a:rPr lang="en-US" altLang="ko-KR" sz="1600" dirty="0"/>
              <a:t>/FONhwdfhyu0</a:t>
            </a:r>
          </a:p>
          <a:p>
            <a:r>
              <a:rPr lang="en-US" sz="1800" dirty="0"/>
              <a:t>Image </a:t>
            </a:r>
            <a:r>
              <a:rPr lang="ko-KR" altLang="en-US" sz="1800" dirty="0"/>
              <a:t>출처</a:t>
            </a:r>
            <a:r>
              <a:rPr lang="en-US" altLang="ko-KR" sz="1800" dirty="0"/>
              <a:t>:</a:t>
            </a:r>
          </a:p>
          <a:p>
            <a:pPr indent="0">
              <a:buNone/>
            </a:pPr>
            <a:r>
              <a:rPr lang="en-US" altLang="ko-KR" sz="1800" dirty="0">
                <a:hlinkClick r:id="rId3"/>
              </a:rPr>
              <a:t>www.asiae.co.kr/article/2020032012034268193</a:t>
            </a:r>
            <a:endParaRPr lang="en-US" altLang="ko-KR" sz="1800" dirty="0"/>
          </a:p>
          <a:p>
            <a:pPr indent="0">
              <a:buNone/>
            </a:pPr>
            <a:r>
              <a:rPr lang="en-US" altLang="ko-KR" sz="1800" dirty="0" err="1"/>
              <a:t>blog.hsad.co.kr</a:t>
            </a:r>
            <a:r>
              <a:rPr lang="en-US" altLang="ko-KR" sz="1800" dirty="0"/>
              <a:t>/2775</a:t>
            </a:r>
          </a:p>
          <a:p>
            <a:pPr indent="0">
              <a:buNone/>
            </a:pPr>
            <a:r>
              <a:rPr lang="en-US" altLang="ko-KR" sz="1800" dirty="0">
                <a:hlinkClick r:id="rId4"/>
              </a:rPr>
              <a:t>http://blog.daum.net/sunny38/11775745</a:t>
            </a:r>
            <a:endParaRPr lang="en-US" altLang="ko-KR" sz="1800" dirty="0"/>
          </a:p>
          <a:p>
            <a:pPr indent="0">
              <a:buNone/>
            </a:pPr>
            <a:r>
              <a:rPr lang="en-US" altLang="ko-KR" sz="1800" dirty="0" err="1"/>
              <a:t>donga.com</a:t>
            </a:r>
            <a:r>
              <a:rPr lang="en-US" altLang="ko-KR" sz="1800" dirty="0"/>
              <a:t>/news/article/all/20191201/98614414/1</a:t>
            </a:r>
          </a:p>
          <a:p>
            <a:pPr indent="0">
              <a:buNone/>
            </a:pPr>
            <a:r>
              <a:rPr lang="en-US" altLang="ko-KR" sz="1800" dirty="0" err="1"/>
              <a:t>Google.com</a:t>
            </a:r>
            <a:endParaRPr lang="en-US" altLang="ko-KR" sz="1800" dirty="0"/>
          </a:p>
          <a:p>
            <a:pPr marL="114300" indent="0">
              <a:buNone/>
            </a:pPr>
            <a:r>
              <a:rPr lang="en-US" sz="1800" dirty="0"/>
              <a:t>           </a:t>
            </a:r>
            <a:endParaRPr lang="en-US" sz="1200" dirty="0"/>
          </a:p>
          <a:p>
            <a:pPr marL="114300" indent="0">
              <a:buNone/>
            </a:pPr>
            <a:endParaRPr lang="en-US" altLang="ko-KR" sz="12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  <a:p>
            <a:pPr marL="114300" indent="0">
              <a:buNone/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5952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BC7580F9-6287-D640-9205-EA0A72475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5514547"/>
              </p:ext>
            </p:extLst>
          </p:nvPr>
        </p:nvGraphicFramePr>
        <p:xfrm>
          <a:off x="256860" y="217402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033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>
                          <a:latin typeface="Arial Black"/>
                          <a:cs typeface="Arial Black"/>
                        </a:rPr>
                        <a:t>어휘</a:t>
                      </a:r>
                      <a:endParaRPr lang="en-US" sz="2800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800" b="1" dirty="0">
                          <a:solidFill>
                            <a:schemeClr val="tx1"/>
                          </a:solidFill>
                          <a:latin typeface="+mn-lt"/>
                          <a:ea typeface="나눔고딕"/>
                          <a:cs typeface="나눔고딕"/>
                        </a:rPr>
                        <a:t>  계절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+mn-lt"/>
                        <a:ea typeface="나눔고딕"/>
                        <a:cs typeface="나눔고딕"/>
                      </a:endParaRPr>
                    </a:p>
                  </a:txBody>
                  <a:tcPr marL="121920" marR="12192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 descr="A close up of a flower&#10;&#10;Description automatically generated">
            <a:extLst>
              <a:ext uri="{FF2B5EF4-FFF2-40B4-BE49-F238E27FC236}">
                <a16:creationId xmlns:a16="http://schemas.microsoft.com/office/drawing/2014/main" id="{ADC4F360-0356-C342-BB52-98E0411BAA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138" y="1659380"/>
            <a:ext cx="2709697" cy="17998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1187E1-9CDD-354A-A7DA-B786DB2358F4}"/>
              </a:ext>
            </a:extLst>
          </p:cNvPr>
          <p:cNvSpPr txBox="1"/>
          <p:nvPr/>
        </p:nvSpPr>
        <p:spPr>
          <a:xfrm>
            <a:off x="4502709" y="3336667"/>
            <a:ext cx="215617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www.asiae.co.kr</a:t>
            </a:r>
            <a:r>
              <a:rPr lang="en-US" sz="600" dirty="0"/>
              <a:t>/article/2020032012034268193</a:t>
            </a:r>
          </a:p>
        </p:txBody>
      </p:sp>
      <p:pic>
        <p:nvPicPr>
          <p:cNvPr id="6" name="Picture 5" descr="A group of people on a beach near a body of water&#10;&#10;Description automatically generated">
            <a:extLst>
              <a:ext uri="{FF2B5EF4-FFF2-40B4-BE49-F238E27FC236}">
                <a16:creationId xmlns:a16="http://schemas.microsoft.com/office/drawing/2014/main" id="{CC6832B8-82F5-CB45-B529-446344CFE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835" y="1659380"/>
            <a:ext cx="2393644" cy="179987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3CD865-3464-B449-BDED-47DD21711850}"/>
              </a:ext>
            </a:extLst>
          </p:cNvPr>
          <p:cNvSpPr txBox="1"/>
          <p:nvPr/>
        </p:nvSpPr>
        <p:spPr>
          <a:xfrm>
            <a:off x="7789935" y="3304839"/>
            <a:ext cx="117215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blog.hsad.co.kr</a:t>
            </a:r>
            <a:r>
              <a:rPr lang="en-US" sz="600" dirty="0"/>
              <a:t>/2775</a:t>
            </a:r>
          </a:p>
        </p:txBody>
      </p:sp>
      <p:pic>
        <p:nvPicPr>
          <p:cNvPr id="9" name="Picture 8" descr="A tree in the middle of the street&#10;&#10;Description automatically generated">
            <a:extLst>
              <a:ext uri="{FF2B5EF4-FFF2-40B4-BE49-F238E27FC236}">
                <a16:creationId xmlns:a16="http://schemas.microsoft.com/office/drawing/2014/main" id="{51597B4C-9FE2-C644-AC7F-B6C1E60B52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138" y="3459252"/>
            <a:ext cx="2708406" cy="17998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A44850-51AF-6947-A431-AF4DB3920570}"/>
              </a:ext>
            </a:extLst>
          </p:cNvPr>
          <p:cNvSpPr txBox="1"/>
          <p:nvPr/>
        </p:nvSpPr>
        <p:spPr>
          <a:xfrm>
            <a:off x="4772848" y="5122165"/>
            <a:ext cx="278719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http://</a:t>
            </a:r>
            <a:r>
              <a:rPr lang="en-US" sz="600" dirty="0" err="1"/>
              <a:t>blog.daum.net</a:t>
            </a:r>
            <a:r>
              <a:rPr lang="en-US" sz="600" dirty="0"/>
              <a:t>/sunny38/11775745</a:t>
            </a:r>
          </a:p>
        </p:txBody>
      </p:sp>
      <p:pic>
        <p:nvPicPr>
          <p:cNvPr id="12" name="Picture 11" descr="A snow covered road&#10;&#10;Description automatically generated">
            <a:extLst>
              <a:ext uri="{FF2B5EF4-FFF2-40B4-BE49-F238E27FC236}">
                <a16:creationId xmlns:a16="http://schemas.microsoft.com/office/drawing/2014/main" id="{A64204D8-8EE6-0140-9D14-3EC0C4B6CB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544" y="3459252"/>
            <a:ext cx="2393644" cy="179523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144CA6-C289-8D4F-A1BB-741E8CA51CBD}"/>
              </a:ext>
            </a:extLst>
          </p:cNvPr>
          <p:cNvSpPr txBox="1"/>
          <p:nvPr/>
        </p:nvSpPr>
        <p:spPr>
          <a:xfrm>
            <a:off x="6877433" y="5122165"/>
            <a:ext cx="20495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err="1"/>
              <a:t>donga.com</a:t>
            </a:r>
            <a:r>
              <a:rPr lang="en-US" sz="600" dirty="0"/>
              <a:t>/news/article/all/20191201/98614414/1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F841DC0-8A53-D64B-B045-35345CC78D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869" y="1228421"/>
            <a:ext cx="1866337" cy="158355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4F94856-8EF9-5446-9AAB-CDE08A7439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2090" y="1124087"/>
            <a:ext cx="1976383" cy="16680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1C18934-7825-9B49-9961-EF9708E2E5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35" y="3977649"/>
            <a:ext cx="2131337" cy="17171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3269ED-8F68-6849-A18C-517F9C42F0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9550" y="3635592"/>
            <a:ext cx="2184115" cy="182790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4DFE4D8-F2B0-FA4E-AD4B-7D161841F1E0}"/>
              </a:ext>
            </a:extLst>
          </p:cNvPr>
          <p:cNvSpPr txBox="1"/>
          <p:nvPr/>
        </p:nvSpPr>
        <p:spPr>
          <a:xfrm>
            <a:off x="4502709" y="2229197"/>
            <a:ext cx="746234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/>
              <a:t>봄</a:t>
            </a:r>
            <a:endParaRPr lang="en-US" sz="4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3FB1CB-73DE-7940-96B8-D0F510312CBC}"/>
              </a:ext>
            </a:extLst>
          </p:cNvPr>
          <p:cNvSpPr txBox="1"/>
          <p:nvPr/>
        </p:nvSpPr>
        <p:spPr>
          <a:xfrm>
            <a:off x="6889594" y="2240711"/>
            <a:ext cx="1305719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/>
              <a:t>여름</a:t>
            </a:r>
            <a:endParaRPr lang="en-US" sz="4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EFE430-5FCB-2B47-BB55-18932E45B3EE}"/>
              </a:ext>
            </a:extLst>
          </p:cNvPr>
          <p:cNvSpPr txBox="1"/>
          <p:nvPr/>
        </p:nvSpPr>
        <p:spPr>
          <a:xfrm>
            <a:off x="4281550" y="4091209"/>
            <a:ext cx="1305719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/>
              <a:t>가을</a:t>
            </a:r>
            <a:endParaRPr lang="en-US" sz="4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09748A8-264C-8345-846E-B87E09BE824D}"/>
              </a:ext>
            </a:extLst>
          </p:cNvPr>
          <p:cNvSpPr txBox="1"/>
          <p:nvPr/>
        </p:nvSpPr>
        <p:spPr>
          <a:xfrm>
            <a:off x="6849819" y="4035756"/>
            <a:ext cx="1305719" cy="70788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sz="4000" dirty="0"/>
              <a:t>겨울</a:t>
            </a:r>
            <a:endParaRPr lang="en-US" sz="4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DEA0A7D-1A45-A846-974C-73565FB6BD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4063" y="2891569"/>
            <a:ext cx="1828800" cy="406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0F5D96B-089A-EA40-BDD1-798E477131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76537" y="2844227"/>
            <a:ext cx="1041400" cy="406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68F33D5-D181-6C4C-83B8-5FADE8CA71B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88363" y="5683601"/>
            <a:ext cx="1600200" cy="406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7E4D572-9866-1748-B34D-A7BDFA9A36E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50281" y="5562871"/>
            <a:ext cx="1409700" cy="520700"/>
          </a:xfrm>
          <a:prstGeom prst="rect">
            <a:avLst/>
          </a:prstGeom>
        </p:spPr>
      </p:pic>
      <p:sp>
        <p:nvSpPr>
          <p:cNvPr id="28" name="Left Arrow 27">
            <a:extLst>
              <a:ext uri="{FF2B5EF4-FFF2-40B4-BE49-F238E27FC236}">
                <a16:creationId xmlns:a16="http://schemas.microsoft.com/office/drawing/2014/main" id="{759583A8-8747-9C43-B60D-70B232102E98}"/>
              </a:ext>
            </a:extLst>
          </p:cNvPr>
          <p:cNvSpPr/>
          <p:nvPr/>
        </p:nvSpPr>
        <p:spPr>
          <a:xfrm>
            <a:off x="2873206" y="2240711"/>
            <a:ext cx="490104" cy="2556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eft Arrow 28">
            <a:extLst>
              <a:ext uri="{FF2B5EF4-FFF2-40B4-BE49-F238E27FC236}">
                <a16:creationId xmlns:a16="http://schemas.microsoft.com/office/drawing/2014/main" id="{D8C94949-2B46-2A41-BE30-DBE9F48AE744}"/>
              </a:ext>
            </a:extLst>
          </p:cNvPr>
          <p:cNvSpPr/>
          <p:nvPr/>
        </p:nvSpPr>
        <p:spPr>
          <a:xfrm>
            <a:off x="2941259" y="4629872"/>
            <a:ext cx="490104" cy="2556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>
            <a:extLst>
              <a:ext uri="{FF2B5EF4-FFF2-40B4-BE49-F238E27FC236}">
                <a16:creationId xmlns:a16="http://schemas.microsoft.com/office/drawing/2014/main" id="{EF11008B-66C8-214E-8007-54FCDA76EF72}"/>
              </a:ext>
            </a:extLst>
          </p:cNvPr>
          <p:cNvSpPr/>
          <p:nvPr/>
        </p:nvSpPr>
        <p:spPr>
          <a:xfrm>
            <a:off x="8786527" y="2236031"/>
            <a:ext cx="496711" cy="2524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Arrow 30">
            <a:extLst>
              <a:ext uri="{FF2B5EF4-FFF2-40B4-BE49-F238E27FC236}">
                <a16:creationId xmlns:a16="http://schemas.microsoft.com/office/drawing/2014/main" id="{EF08F947-B40D-244D-83AE-5D0BAD22034B}"/>
              </a:ext>
            </a:extLst>
          </p:cNvPr>
          <p:cNvSpPr/>
          <p:nvPr/>
        </p:nvSpPr>
        <p:spPr>
          <a:xfrm>
            <a:off x="8727899" y="4534017"/>
            <a:ext cx="496711" cy="2524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73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0" grpId="0"/>
      <p:bldP spid="13" grpId="0"/>
      <p:bldP spid="19" grpId="0" animBg="1"/>
      <p:bldP spid="21" grpId="0" animBg="1"/>
      <p:bldP spid="22" grpId="0" animBg="1"/>
      <p:bldP spid="23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ontent Placeholder 4">
            <a:extLst>
              <a:ext uri="{FF2B5EF4-FFF2-40B4-BE49-F238E27FC236}">
                <a16:creationId xmlns:a16="http://schemas.microsoft.com/office/drawing/2014/main" id="{433AE89E-C965-004A-A484-9E9B17D242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7477925"/>
              </p:ext>
            </p:extLst>
          </p:nvPr>
        </p:nvGraphicFramePr>
        <p:xfrm>
          <a:off x="247080" y="463723"/>
          <a:ext cx="11697840" cy="51816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9619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35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b="1" dirty="0">
                          <a:latin typeface="Arial Black"/>
                          <a:cs typeface="Arial Black"/>
                        </a:rPr>
                        <a:t>어휘</a:t>
                      </a:r>
                      <a:endParaRPr lang="en-US" sz="2800" b="1" dirty="0">
                        <a:latin typeface="Arial Black"/>
                        <a:cs typeface="Arial Black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ko-KR" altLang="en-US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Black"/>
                          <a:ea typeface="+mn-ea"/>
                          <a:cs typeface="Arial Black"/>
                          <a:sym typeface="Arial"/>
                        </a:rPr>
                        <a:t>    날씨</a:t>
                      </a:r>
                      <a:r>
                        <a:rPr kumimoji="0" lang="en-US" altLang="ko-KR" sz="28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Black"/>
                          <a:ea typeface="+mn-ea"/>
                          <a:cs typeface="Arial Black"/>
                          <a:sym typeface="Arial"/>
                        </a:rPr>
                        <a:t> </a:t>
                      </a:r>
                      <a:endParaRPr kumimoji="0" lang="en-US" sz="2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Black"/>
                        <a:ea typeface="+mn-ea"/>
                        <a:cs typeface="Arial Black"/>
                        <a:sym typeface="Arial"/>
                      </a:endParaRPr>
                    </a:p>
                  </a:txBody>
                  <a:tcPr marL="121920" marR="121920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AEE37FF-BEFD-944E-AE40-1A8F7AD2C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194" y="1922639"/>
            <a:ext cx="2933700" cy="2425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1419B2-613E-674A-AD35-7AC3F829E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922639"/>
            <a:ext cx="2895600" cy="254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DAD392-BD71-1145-90E8-70DA39B1C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8055" y="1770239"/>
            <a:ext cx="3175000" cy="25781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EF661C-4E1B-354C-A89B-869A1439D8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9411" y="5079295"/>
            <a:ext cx="1295400" cy="673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2A4A74-AC35-204D-BA57-D4BAEF6D0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32211" y="5032023"/>
            <a:ext cx="1498600" cy="711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7FEF9D-9594-3040-8ADE-661841369B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29511" y="5032023"/>
            <a:ext cx="18288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689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54372" y="0"/>
            <a:ext cx="9483256" cy="6858000"/>
          </a:xfrm>
          <a:prstGeom prst="rect">
            <a:avLst/>
          </a:prstGeom>
          <a:solidFill>
            <a:srgbClr val="5760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44484" y="0"/>
            <a:ext cx="7837716" cy="68580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668D3-DA83-C14A-8E96-48AD0013CB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8476" y="1736586"/>
            <a:ext cx="5462546" cy="33498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2427C4-931E-614C-A792-AA0D3A1FD2C3}"/>
              </a:ext>
            </a:extLst>
          </p:cNvPr>
          <p:cNvSpPr txBox="1"/>
          <p:nvPr/>
        </p:nvSpPr>
        <p:spPr>
          <a:xfrm>
            <a:off x="8191022" y="608492"/>
            <a:ext cx="3831644" cy="557445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날씨가 어때요</a:t>
            </a:r>
            <a:r>
              <a:rPr lang="en-US" altLang="ko-KR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눈이 와요</a:t>
            </a:r>
            <a:r>
              <a:rPr lang="en-US" altLang="ko-KR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600" kern="1200" dirty="0">
                <a:solidFill>
                  <a:srgbClr val="FC0280"/>
                </a:solidFill>
                <a:latin typeface="+mj-lt"/>
                <a:ea typeface="+mj-ea"/>
                <a:cs typeface="+mj-cs"/>
              </a:rPr>
              <a:t>추워요</a:t>
            </a:r>
            <a:r>
              <a:rPr lang="en-US" altLang="ko-KR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600" kern="1200" dirty="0" err="1">
                <a:solidFill>
                  <a:srgbClr val="FC0280"/>
                </a:solidFill>
                <a:latin typeface="+mj-lt"/>
                <a:ea typeface="+mj-ea"/>
                <a:cs typeface="+mj-cs"/>
              </a:rPr>
              <a:t>겨울</a:t>
            </a:r>
            <a:r>
              <a:rPr lang="ko-KR" altLang="en-US" sz="3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이에요</a:t>
            </a:r>
            <a:r>
              <a:rPr lang="en-US" altLang="ko-KR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겨울에 뭘 해요</a:t>
            </a:r>
            <a:r>
              <a:rPr lang="en-US" altLang="ko-KR" sz="36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눈사람을 만들어요</a:t>
            </a:r>
            <a:r>
              <a:rPr lang="en-US" altLang="ko-KR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223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ED56B894-5BD4-724E-81EE-07127293DD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lang="en" sz="1200" b="1" kern="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C640BA-2BB0-3846-A916-BBBEFC941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0067" y="1940983"/>
            <a:ext cx="3465772" cy="282292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B16844-6997-FE49-B262-4E076E8195EA}"/>
              </a:ext>
            </a:extLst>
          </p:cNvPr>
          <p:cNvSpPr txBox="1"/>
          <p:nvPr/>
        </p:nvSpPr>
        <p:spPr>
          <a:xfrm>
            <a:off x="5463822" y="1940983"/>
            <a:ext cx="5192889" cy="26161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200" dirty="0"/>
              <a:t>날씨가 어때요</a:t>
            </a:r>
            <a:r>
              <a:rPr lang="en-US" altLang="ko-KR" sz="3200" dirty="0"/>
              <a:t>?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ko-KR" sz="3200" dirty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200" dirty="0">
                <a:solidFill>
                  <a:srgbClr val="FC0280"/>
                </a:solidFill>
              </a:rPr>
              <a:t>더워요</a:t>
            </a:r>
            <a:r>
              <a:rPr lang="en-US" altLang="ko-KR" sz="3200" dirty="0"/>
              <a:t>.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altLang="ko-KR" sz="3200" dirty="0"/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ko-KR" altLang="en-US" sz="3200" dirty="0" err="1">
                <a:solidFill>
                  <a:srgbClr val="FC0280"/>
                </a:solidFill>
              </a:rPr>
              <a:t>여름</a:t>
            </a:r>
            <a:r>
              <a:rPr lang="ko-KR" altLang="en-US" sz="3200" dirty="0" err="1"/>
              <a:t>이에요</a:t>
            </a:r>
            <a:r>
              <a:rPr lang="en-US" altLang="ko-KR" sz="3200" dirty="0"/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54468E-D862-E248-B5C7-F24CD4399A92}"/>
              </a:ext>
            </a:extLst>
          </p:cNvPr>
          <p:cNvSpPr txBox="1"/>
          <p:nvPr/>
        </p:nvSpPr>
        <p:spPr>
          <a:xfrm>
            <a:off x="3285067" y="4579244"/>
            <a:ext cx="267546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/>
              <a:t>https://no1class.tistory.com/646</a:t>
            </a:r>
          </a:p>
        </p:txBody>
      </p:sp>
    </p:spTree>
    <p:extLst>
      <p:ext uri="{BB962C8B-B14F-4D97-AF65-F5344CB8AC3E}">
        <p14:creationId xmlns:p14="http://schemas.microsoft.com/office/powerpoint/2010/main" val="394609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9C11806-01E2-4485-A44C-AC7C46A322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08663" y="317498"/>
            <a:ext cx="5984875" cy="46166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solidFill>
                  <a:srgbClr val="0000FF"/>
                </a:solidFill>
              </a:rPr>
              <a:t>본문을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들어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보고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큰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소리로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읽어</a:t>
            </a:r>
            <a:r>
              <a:rPr lang="en-US" altLang="ko-KR" sz="2400" dirty="0">
                <a:solidFill>
                  <a:srgbClr val="0000FF"/>
                </a:solidFill>
              </a:rPr>
              <a:t> </a:t>
            </a:r>
            <a:r>
              <a:rPr lang="ko-KR" altLang="en-US" sz="2400" dirty="0">
                <a:solidFill>
                  <a:srgbClr val="0000FF"/>
                </a:solidFill>
              </a:rPr>
              <a:t>보세요</a:t>
            </a:r>
            <a:r>
              <a:rPr lang="en-US" altLang="ko-KR" dirty="0">
                <a:solidFill>
                  <a:srgbClr val="0000FF"/>
                </a:solidFill>
              </a:rPr>
              <a:t>. 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98419" y="455667"/>
            <a:ext cx="368380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스피커를</a:t>
            </a:r>
            <a:r>
              <a:rPr lang="en-US" altLang="ko-KR" sz="1400" dirty="0"/>
              <a:t> </a:t>
            </a:r>
            <a:r>
              <a:rPr lang="ko-KR" altLang="en-US" sz="1400" dirty="0"/>
              <a:t>누르면</a:t>
            </a:r>
            <a:r>
              <a:rPr lang="en-US" altLang="ko-KR" sz="1400" dirty="0"/>
              <a:t> </a:t>
            </a:r>
            <a:r>
              <a:rPr lang="ko-KR" altLang="en-US" sz="1400" dirty="0"/>
              <a:t>본문을</a:t>
            </a:r>
            <a:r>
              <a:rPr lang="en-US" altLang="ko-KR" sz="1400" dirty="0"/>
              <a:t> </a:t>
            </a:r>
            <a:r>
              <a:rPr lang="ko-KR" altLang="en-US" sz="1400" dirty="0"/>
              <a:t>들을</a:t>
            </a:r>
            <a:r>
              <a:rPr lang="en-US" altLang="ko-KR" sz="1400" dirty="0"/>
              <a:t> </a:t>
            </a:r>
            <a:r>
              <a:rPr lang="ko-KR" altLang="en-US" sz="1400" dirty="0"/>
              <a:t>수</a:t>
            </a:r>
            <a:r>
              <a:rPr lang="en-US" altLang="ko-KR" sz="1400" dirty="0"/>
              <a:t> </a:t>
            </a:r>
            <a:r>
              <a:rPr lang="ko-KR" altLang="en-US" sz="1400" dirty="0"/>
              <a:t>있습니다</a:t>
            </a:r>
            <a:r>
              <a:rPr lang="en-US" altLang="ko-KR" sz="1400" dirty="0"/>
              <a:t>.</a:t>
            </a:r>
            <a:endParaRPr lang="en-US" sz="1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CD64C0-9D9B-C149-83E8-1DC71DD1AD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547" y="877885"/>
            <a:ext cx="10462905" cy="5102230"/>
          </a:xfrm>
          <a:prstGeom prst="rect">
            <a:avLst/>
          </a:prstGeom>
        </p:spPr>
      </p:pic>
      <p:pic>
        <p:nvPicPr>
          <p:cNvPr id="5" name="Track 013" descr="Track 013">
            <a:hlinkClick r:id="" action="ppaction://media"/>
            <a:extLst>
              <a:ext uri="{FF2B5EF4-FFF2-40B4-BE49-F238E27FC236}">
                <a16:creationId xmlns:a16="http://schemas.microsoft.com/office/drawing/2014/main" id="{293BFA28-E920-AD4A-8610-71C4CA4EC9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85804" y="966272"/>
            <a:ext cx="812800" cy="812800"/>
          </a:xfrm>
          <a:prstGeom prst="rect">
            <a:avLst/>
          </a:prstGeom>
          <a:solidFill>
            <a:srgbClr val="FC0280"/>
          </a:solidFill>
        </p:spPr>
      </p:pic>
    </p:spTree>
    <p:extLst>
      <p:ext uri="{BB962C8B-B14F-4D97-AF65-F5344CB8AC3E}">
        <p14:creationId xmlns:p14="http://schemas.microsoft.com/office/powerpoint/2010/main" val="408324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body" idx="1"/>
          </p:nvPr>
        </p:nvSpPr>
        <p:spPr>
          <a:xfrm>
            <a:off x="630126" y="604613"/>
            <a:ext cx="10766425" cy="5016500"/>
          </a:xfrm>
          <a:prstGeom prst="rect">
            <a:avLst/>
          </a:prstGeom>
          <a:solidFill>
            <a:srgbClr val="DEEBF7"/>
          </a:solidFill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ko-KR" altLang="en-US" dirty="0"/>
              <a:t>본문을</a:t>
            </a:r>
            <a:r>
              <a:rPr lang="en-US" altLang="ko-KR" dirty="0"/>
              <a:t> </a:t>
            </a:r>
            <a:r>
              <a:rPr lang="ko-KR" altLang="en-US" dirty="0"/>
              <a:t>잘</a:t>
            </a:r>
            <a:r>
              <a:rPr lang="en-US" altLang="ko-KR" dirty="0"/>
              <a:t> </a:t>
            </a:r>
            <a:r>
              <a:rPr lang="ko-KR" altLang="en-US" dirty="0"/>
              <a:t>읽었나요</a:t>
            </a:r>
            <a:r>
              <a:rPr lang="en-US" altLang="ko-KR" dirty="0"/>
              <a:t>? </a:t>
            </a:r>
            <a:endParaRPr lang="en-US" altLang="ko-KR" dirty="0">
              <a:solidFill>
                <a:srgbClr val="0000FF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>
                <a:solidFill>
                  <a:srgbClr val="0000FF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제이슨은 무슨 계절을 좋아해요</a:t>
            </a:r>
            <a:r>
              <a:rPr lang="en-US" altLang="ko-KR" dirty="0">
                <a:solidFill>
                  <a:srgbClr val="0070C0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altLang="ko-KR" dirty="0">
                <a:solidFill>
                  <a:srgbClr val="FF0000"/>
                </a:solidFill>
              </a:rPr>
              <a:t>         </a:t>
            </a:r>
            <a:r>
              <a:rPr lang="ko-KR" altLang="en-US" sz="4000" dirty="0">
                <a:solidFill>
                  <a:srgbClr val="FF0000"/>
                </a:solidFill>
              </a:rPr>
              <a:t>여름을 좋아해요</a:t>
            </a:r>
            <a:r>
              <a:rPr lang="en-US" altLang="ko-KR" dirty="0">
                <a:solidFill>
                  <a:srgbClr val="FF0000"/>
                </a:solidFill>
              </a:rPr>
              <a:t>.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dirty="0">
              <a:solidFill>
                <a:srgbClr val="0000FF"/>
              </a:solidFill>
            </a:endParaRPr>
          </a:p>
          <a:p>
            <a:r>
              <a:rPr lang="en-US" dirty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 </a:t>
            </a:r>
            <a:r>
              <a:rPr lang="ko-KR" altLang="en-US" dirty="0">
                <a:solidFill>
                  <a:srgbClr val="0070C0"/>
                </a:solidFill>
              </a:rPr>
              <a:t>왜 그 계절을 좋아해요</a:t>
            </a:r>
            <a:r>
              <a:rPr lang="en-US" altLang="ko-KR" dirty="0">
                <a:solidFill>
                  <a:srgbClr val="0070C0"/>
                </a:solidFill>
              </a:rPr>
              <a:t>?</a:t>
            </a: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dirty="0"/>
              <a:t>     </a:t>
            </a:r>
            <a:r>
              <a:rPr lang="en-US" sz="3200" b="1" dirty="0"/>
              <a:t>  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ko-KR" altLang="en-US" sz="4000" b="1" dirty="0">
                <a:solidFill>
                  <a:srgbClr val="FF0000"/>
                </a:solidFill>
              </a:rPr>
              <a:t>방학이 있어서 여름을 좋아해요</a:t>
            </a:r>
            <a:r>
              <a:rPr lang="en-US" altLang="ko-KR" sz="4000" b="1" dirty="0">
                <a:solidFill>
                  <a:srgbClr val="FF0000"/>
                </a:solidFill>
              </a:rPr>
              <a:t>.</a:t>
            </a:r>
            <a:endParaRPr sz="4000" b="1" dirty="0">
              <a:solidFill>
                <a:srgbClr val="FF0000"/>
              </a:solidFill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188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1" uiExpand="1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4022</TotalTime>
  <Words>1265</Words>
  <Application>Microsoft Macintosh PowerPoint</Application>
  <PresentationFormat>Widescreen</PresentationFormat>
  <Paragraphs>289</Paragraphs>
  <Slides>34</Slides>
  <Notes>27</Notes>
  <HiddenSlides>0</HiddenSlides>
  <MMClips>2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나눔고딕</vt:lpstr>
      <vt:lpstr>Arial</vt:lpstr>
      <vt:lpstr>Arial Black</vt:lpstr>
      <vt:lpstr>Calibri</vt:lpstr>
      <vt:lpstr>Tahoma</vt:lpstr>
      <vt:lpstr>1_Office Theme</vt:lpstr>
      <vt:lpstr>Document</vt:lpstr>
      <vt:lpstr>Microsoft Word Document</vt:lpstr>
      <vt:lpstr>     재외동포를 위한 한국어 (영어권)   1-2  </vt:lpstr>
      <vt:lpstr>PowerPoint Presentation</vt:lpstr>
      <vt:lpstr>들어가기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재외동포를 위한 한국어(영어권)   1-2  </dc:title>
  <dc:creator>sanghoon lee</dc:creator>
  <cp:lastModifiedBy>sanghoon lee</cp:lastModifiedBy>
  <cp:revision>20</cp:revision>
  <dcterms:created xsi:type="dcterms:W3CDTF">2020-07-01T09:36:20Z</dcterms:created>
  <dcterms:modified xsi:type="dcterms:W3CDTF">2020-07-10T13:43:57Z</dcterms:modified>
</cp:coreProperties>
</file>